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67" r:id="rId2"/>
    <p:sldId id="909" r:id="rId3"/>
    <p:sldId id="256" r:id="rId4"/>
    <p:sldId id="916" r:id="rId5"/>
    <p:sldId id="264" r:id="rId6"/>
    <p:sldId id="266" r:id="rId7"/>
    <p:sldId id="265" r:id="rId8"/>
    <p:sldId id="943" r:id="rId9"/>
    <p:sldId id="257" r:id="rId10"/>
    <p:sldId id="911" r:id="rId11"/>
    <p:sldId id="258" r:id="rId12"/>
    <p:sldId id="262" r:id="rId13"/>
    <p:sldId id="910" r:id="rId14"/>
    <p:sldId id="261" r:id="rId15"/>
    <p:sldId id="920" r:id="rId16"/>
    <p:sldId id="917" r:id="rId17"/>
    <p:sldId id="918" r:id="rId18"/>
    <p:sldId id="806" r:id="rId19"/>
    <p:sldId id="929" r:id="rId20"/>
    <p:sldId id="810" r:id="rId21"/>
    <p:sldId id="811" r:id="rId22"/>
    <p:sldId id="812" r:id="rId23"/>
    <p:sldId id="923" r:id="rId24"/>
    <p:sldId id="924" r:id="rId25"/>
    <p:sldId id="928" r:id="rId26"/>
    <p:sldId id="927" r:id="rId27"/>
    <p:sldId id="814" r:id="rId28"/>
    <p:sldId id="922" r:id="rId29"/>
    <p:sldId id="817" r:id="rId30"/>
    <p:sldId id="931" r:id="rId31"/>
    <p:sldId id="815" r:id="rId32"/>
    <p:sldId id="933" r:id="rId33"/>
    <p:sldId id="932" r:id="rId34"/>
    <p:sldId id="934" r:id="rId35"/>
    <p:sldId id="816" r:id="rId36"/>
    <p:sldId id="930" r:id="rId37"/>
    <p:sldId id="939" r:id="rId38"/>
    <p:sldId id="935" r:id="rId39"/>
    <p:sldId id="936" r:id="rId40"/>
    <p:sldId id="937" r:id="rId41"/>
    <p:sldId id="938" r:id="rId42"/>
    <p:sldId id="940" r:id="rId43"/>
    <p:sldId id="783" r:id="rId44"/>
    <p:sldId id="323" r:id="rId45"/>
    <p:sldId id="314" r:id="rId46"/>
    <p:sldId id="941" r:id="rId47"/>
    <p:sldId id="322" r:id="rId48"/>
    <p:sldId id="942" r:id="rId49"/>
    <p:sldId id="913" r:id="rId50"/>
    <p:sldId id="784" r:id="rId51"/>
    <p:sldId id="785" r:id="rId52"/>
    <p:sldId id="269" r:id="rId53"/>
    <p:sldId id="268" r:id="rId54"/>
    <p:sldId id="794" r:id="rId55"/>
    <p:sldId id="793" r:id="rId56"/>
    <p:sldId id="796" r:id="rId57"/>
    <p:sldId id="795" r:id="rId58"/>
    <p:sldId id="797" r:id="rId59"/>
    <p:sldId id="914" r:id="rId60"/>
    <p:sldId id="271" r:id="rId61"/>
    <p:sldId id="792" r:id="rId62"/>
    <p:sldId id="798" r:id="rId63"/>
    <p:sldId id="915" r:id="rId64"/>
    <p:sldId id="273" r:id="rId65"/>
    <p:sldId id="316" r:id="rId66"/>
    <p:sldId id="799" r:id="rId67"/>
    <p:sldId id="801" r:id="rId68"/>
    <p:sldId id="800" r:id="rId69"/>
    <p:sldId id="925" r:id="rId70"/>
    <p:sldId id="782" r:id="rId71"/>
    <p:sldId id="839"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7" d="100"/>
          <a:sy n="117" d="100"/>
        </p:scale>
        <p:origin x="144" y="8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2490E-F12F-4A6A-89F7-C6264FAF5C06}" type="datetimeFigureOut">
              <a:rPr lang="en-US" smtClean="0"/>
              <a:t>8/5/2021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2EF13-81A8-479D-972F-E35EBAC8C546}" type="slidenum">
              <a:rPr lang="en-US" smtClean="0"/>
              <a:t>‹#›</a:t>
            </a:fld>
            <a:endParaRPr lang="en-US"/>
          </a:p>
        </p:txBody>
      </p:sp>
    </p:spTree>
    <p:extLst>
      <p:ext uri="{BB962C8B-B14F-4D97-AF65-F5344CB8AC3E}">
        <p14:creationId xmlns:p14="http://schemas.microsoft.com/office/powerpoint/2010/main" val="401320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27FA8-2E57-4D4A-9118-139B328481C2}" type="slidenum">
              <a:rPr lang="en-US" smtClean="0"/>
              <a:t>2</a:t>
            </a:fld>
            <a:endParaRPr lang="en-US"/>
          </a:p>
        </p:txBody>
      </p:sp>
    </p:spTree>
    <p:extLst>
      <p:ext uri="{BB962C8B-B14F-4D97-AF65-F5344CB8AC3E}">
        <p14:creationId xmlns:p14="http://schemas.microsoft.com/office/powerpoint/2010/main" val="112787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know the origin/etiology of cancer we must know what genetic variations are in their genomes and subsequently find out how they acquired them.</a:t>
            </a:r>
          </a:p>
        </p:txBody>
      </p:sp>
      <p:sp>
        <p:nvSpPr>
          <p:cNvPr id="4" name="Slide Number Placeholder 3"/>
          <p:cNvSpPr>
            <a:spLocks noGrp="1"/>
          </p:cNvSpPr>
          <p:nvPr>
            <p:ph type="sldNum" sz="quarter" idx="5"/>
          </p:nvPr>
        </p:nvSpPr>
        <p:spPr/>
        <p:txBody>
          <a:bodyPr/>
          <a:lstStyle/>
          <a:p>
            <a:fld id="{3F02EF13-81A8-479D-972F-E35EBAC8C546}" type="slidenum">
              <a:rPr lang="en-US" smtClean="0"/>
              <a:t>9</a:t>
            </a:fld>
            <a:endParaRPr lang="en-US"/>
          </a:p>
        </p:txBody>
      </p:sp>
    </p:spTree>
    <p:extLst>
      <p:ext uri="{BB962C8B-B14F-4D97-AF65-F5344CB8AC3E}">
        <p14:creationId xmlns:p14="http://schemas.microsoft.com/office/powerpoint/2010/main" val="285843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Thanks to the emergence of sequencing…</a:t>
            </a:r>
          </a:p>
          <a:p>
            <a:endParaRPr lang="en-US" dirty="0"/>
          </a:p>
        </p:txBody>
      </p:sp>
      <p:sp>
        <p:nvSpPr>
          <p:cNvPr id="4" name="Slide Number Placeholder 3"/>
          <p:cNvSpPr>
            <a:spLocks noGrp="1"/>
          </p:cNvSpPr>
          <p:nvPr>
            <p:ph type="sldNum" sz="quarter" idx="5"/>
          </p:nvPr>
        </p:nvSpPr>
        <p:spPr/>
        <p:txBody>
          <a:bodyPr/>
          <a:lstStyle/>
          <a:p>
            <a:fld id="{3F02EF13-81A8-479D-972F-E35EBAC8C546}" type="slidenum">
              <a:rPr lang="en-US" smtClean="0"/>
              <a:t>11</a:t>
            </a:fld>
            <a:endParaRPr lang="en-US"/>
          </a:p>
        </p:txBody>
      </p:sp>
    </p:spTree>
    <p:extLst>
      <p:ext uri="{BB962C8B-B14F-4D97-AF65-F5344CB8AC3E}">
        <p14:creationId xmlns:p14="http://schemas.microsoft.com/office/powerpoint/2010/main" val="385847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Most SV studies are first done in germline genomes, where events are relatively simple: composed of only 1 or 2 junctions and straightforward to categorize</a:t>
            </a:r>
          </a:p>
        </p:txBody>
      </p:sp>
      <p:sp>
        <p:nvSpPr>
          <p:cNvPr id="4" name="Slide Number Placeholder 3"/>
          <p:cNvSpPr>
            <a:spLocks noGrp="1"/>
          </p:cNvSpPr>
          <p:nvPr>
            <p:ph type="sldNum" sz="quarter" idx="5"/>
          </p:nvPr>
        </p:nvSpPr>
        <p:spPr/>
        <p:txBody>
          <a:bodyPr/>
          <a:lstStyle/>
          <a:p>
            <a:fld id="{3F02EF13-81A8-479D-972F-E35EBAC8C546}" type="slidenum">
              <a:rPr lang="en-US" smtClean="0"/>
              <a:t>12</a:t>
            </a:fld>
            <a:endParaRPr lang="en-US"/>
          </a:p>
        </p:txBody>
      </p:sp>
    </p:spTree>
    <p:extLst>
      <p:ext uri="{BB962C8B-B14F-4D97-AF65-F5344CB8AC3E}">
        <p14:creationId xmlns:p14="http://schemas.microsoft.com/office/powerpoint/2010/main" val="279912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Yet…</a:t>
            </a:r>
          </a:p>
        </p:txBody>
      </p:sp>
      <p:sp>
        <p:nvSpPr>
          <p:cNvPr id="4" name="Slide Number Placeholder 3"/>
          <p:cNvSpPr>
            <a:spLocks noGrp="1"/>
          </p:cNvSpPr>
          <p:nvPr>
            <p:ph type="sldNum" sz="quarter" idx="5"/>
          </p:nvPr>
        </p:nvSpPr>
        <p:spPr/>
        <p:txBody>
          <a:bodyPr/>
          <a:lstStyle/>
          <a:p>
            <a:fld id="{3F02EF13-81A8-479D-972F-E35EBAC8C546}" type="slidenum">
              <a:rPr lang="en-US" smtClean="0"/>
              <a:t>14</a:t>
            </a:fld>
            <a:endParaRPr lang="en-US"/>
          </a:p>
        </p:txBody>
      </p:sp>
    </p:spTree>
    <p:extLst>
      <p:ext uri="{BB962C8B-B14F-4D97-AF65-F5344CB8AC3E}">
        <p14:creationId xmlns:p14="http://schemas.microsoft.com/office/powerpoint/2010/main" val="57386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statistical model to rigorously nominate these. gamma poisson model the density of duplications across genomic regions for every sample. Regions that are density outliers, we coopt the word “pyrgo”, greek for tower. tumor type enrichments.</a:t>
            </a:r>
          </a:p>
        </p:txBody>
      </p:sp>
      <p:sp>
        <p:nvSpPr>
          <p:cNvPr id="4" name="Slide Number Placeholder 3"/>
          <p:cNvSpPr>
            <a:spLocks noGrp="1"/>
          </p:cNvSpPr>
          <p:nvPr>
            <p:ph type="sldNum" sz="quarter" idx="5"/>
          </p:nvPr>
        </p:nvSpPr>
        <p:spPr/>
        <p:txBody>
          <a:bodyPr/>
          <a:lstStyle/>
          <a:p>
            <a:fld id="{33FF746A-9A42-BC49-B5AB-F8339C12B1B4}" type="slidenum">
              <a:rPr lang="en-US" smtClean="0"/>
              <a:pPr/>
              <a:t>28</a:t>
            </a:fld>
            <a:endParaRPr lang="en-US"/>
          </a:p>
        </p:txBody>
      </p:sp>
    </p:spTree>
    <p:extLst>
      <p:ext uri="{BB962C8B-B14F-4D97-AF65-F5344CB8AC3E}">
        <p14:creationId xmlns:p14="http://schemas.microsoft.com/office/powerpoint/2010/main" val="218544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Topography: enriched in SINE, depleted in LINE, enriched around enhancers, depleted in heterochromatin, early replicating, and enriched in highly transcribed regions</a:t>
            </a:r>
            <a:endParaRPr lang="en-US" dirty="0"/>
          </a:p>
        </p:txBody>
      </p:sp>
      <p:sp>
        <p:nvSpPr>
          <p:cNvPr id="4" name="Slide Number Placeholder 3"/>
          <p:cNvSpPr>
            <a:spLocks noGrp="1"/>
          </p:cNvSpPr>
          <p:nvPr>
            <p:ph type="sldNum" sz="quarter" idx="10"/>
          </p:nvPr>
        </p:nvSpPr>
        <p:spPr/>
        <p:txBody>
          <a:bodyPr/>
          <a:lstStyle/>
          <a:p>
            <a:fld id="{3ACC964A-BC27-1C4D-90FB-C2C56AFBB0EB}" type="slidenum">
              <a:rPr lang="en-US" smtClean="0"/>
              <a:t>70</a:t>
            </a:fld>
            <a:endParaRPr lang="en-US"/>
          </a:p>
        </p:txBody>
      </p:sp>
    </p:spTree>
    <p:extLst>
      <p:ext uri="{BB962C8B-B14F-4D97-AF65-F5344CB8AC3E}">
        <p14:creationId xmlns:p14="http://schemas.microsoft.com/office/powerpoint/2010/main" val="279413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0A6F-D04A-4C20-98E1-B4BD6074FCA4}"/>
              </a:ext>
            </a:extLst>
          </p:cNvPr>
          <p:cNvSpPr>
            <a:spLocks noGrp="1"/>
          </p:cNvSpPr>
          <p:nvPr>
            <p:ph type="ctrTitle"/>
          </p:nvPr>
        </p:nvSpPr>
        <p:spPr>
          <a:xfrm>
            <a:off x="1143000" y="1122363"/>
            <a:ext cx="6858000" cy="2387600"/>
          </a:xfrm>
        </p:spPr>
        <p:txBody>
          <a:bodyPr anchor="b">
            <a:normAutofit/>
          </a:bodyPr>
          <a:lstStyle>
            <a:lvl1pPr algn="ctr">
              <a:defRPr sz="3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DD0716A-4B4E-4E0D-A1BE-CA6C659BF8A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89E4B00-DD16-498D-95BE-FDA2E6739E48}"/>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5" name="Footer Placeholder 4">
            <a:extLst>
              <a:ext uri="{FF2B5EF4-FFF2-40B4-BE49-F238E27FC236}">
                <a16:creationId xmlns:a16="http://schemas.microsoft.com/office/drawing/2014/main" id="{219D3538-05C1-4D15-85C7-B000C8E1F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443DC-101A-4229-8C52-ED48996EF80F}"/>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404775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2D6D-389C-4E69-8E28-3C16FAAC76D4}"/>
              </a:ext>
            </a:extLst>
          </p:cNvPr>
          <p:cNvSpPr>
            <a:spLocks noGrp="1"/>
          </p:cNvSpPr>
          <p:nvPr>
            <p:ph type="title"/>
          </p:nvPr>
        </p:nvSpPr>
        <p:spPr/>
        <p:txBody>
          <a:bodyPr>
            <a:normAutofit/>
          </a:bodyPr>
          <a:lstStyle>
            <a:lvl1pPr>
              <a:defRPr sz="2400"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B6E7CA9-CA70-4790-A4A0-E9E0A1CBAF7E}"/>
              </a:ext>
            </a:extLst>
          </p:cNvPr>
          <p:cNvSpPr>
            <a:spLocks noGrp="1"/>
          </p:cNvSpPr>
          <p:nvPr>
            <p:ph idx="1"/>
          </p:nvPr>
        </p:nvSpPr>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E1831F-317A-41AC-8D35-42143CBE59D0}"/>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5" name="Footer Placeholder 4">
            <a:extLst>
              <a:ext uri="{FF2B5EF4-FFF2-40B4-BE49-F238E27FC236}">
                <a16:creationId xmlns:a16="http://schemas.microsoft.com/office/drawing/2014/main" id="{A903EA6B-7F26-4F63-8D43-1299CCA32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779AF-9D57-4FEA-932A-5830A64E85F1}"/>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69599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A3F4-0F11-46B6-9301-B639231F0E4D}"/>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7E047069-0BE6-4FB3-9F4B-B90AA4704F2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CAD96-94C3-4847-B56D-93DD81F22C5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D8EABB-3595-4A8B-9E9B-CF5FC90CEF8B}"/>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6" name="Footer Placeholder 5">
            <a:extLst>
              <a:ext uri="{FF2B5EF4-FFF2-40B4-BE49-F238E27FC236}">
                <a16:creationId xmlns:a16="http://schemas.microsoft.com/office/drawing/2014/main" id="{3D12CEF9-0235-42C3-B38A-40A56B6C5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075609-78AE-40E2-BFA5-ACAABD48718B}"/>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3857230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9DFD-6F7F-4BFB-85C6-2E469A94FB42}"/>
              </a:ext>
            </a:extLst>
          </p:cNvPr>
          <p:cNvSpPr>
            <a:spLocks noGrp="1"/>
          </p:cNvSpPr>
          <p:nvPr>
            <p:ph type="title"/>
          </p:nvPr>
        </p:nvSpPr>
        <p:spPr>
          <a:xfrm>
            <a:off x="629841" y="365126"/>
            <a:ext cx="7886700" cy="1325563"/>
          </a:xfrm>
        </p:spPr>
        <p:txBody>
          <a:bodyPr/>
          <a:lstStyle>
            <a:lvl1pPr>
              <a:defRPr b="1"/>
            </a:lvl1pPr>
          </a:lstStyle>
          <a:p>
            <a:r>
              <a:rPr lang="en-US"/>
              <a:t>Click to edit Master title style</a:t>
            </a:r>
          </a:p>
        </p:txBody>
      </p:sp>
      <p:sp>
        <p:nvSpPr>
          <p:cNvPr id="3" name="Text Placeholder 2">
            <a:extLst>
              <a:ext uri="{FF2B5EF4-FFF2-40B4-BE49-F238E27FC236}">
                <a16:creationId xmlns:a16="http://schemas.microsoft.com/office/drawing/2014/main" id="{B6BE7A62-5182-49C6-98ED-54CB38607F62}"/>
              </a:ext>
            </a:extLst>
          </p:cNvPr>
          <p:cNvSpPr>
            <a:spLocks noGrp="1"/>
          </p:cNvSpPr>
          <p:nvPr>
            <p:ph type="body" idx="1"/>
          </p:nvPr>
        </p:nvSpPr>
        <p:spPr>
          <a:xfrm>
            <a:off x="629842" y="1681163"/>
            <a:ext cx="3868340" cy="823912"/>
          </a:xfrm>
        </p:spPr>
        <p:txBody>
          <a:bodyPr anchor="b">
            <a:norm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40578-ACDC-4049-BC10-C101F5A5ADD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978872C-765A-4F64-8A59-0B8D5379F97C}"/>
              </a:ext>
            </a:extLst>
          </p:cNvPr>
          <p:cNvSpPr>
            <a:spLocks noGrp="1"/>
          </p:cNvSpPr>
          <p:nvPr>
            <p:ph type="body" sz="quarter" idx="3"/>
          </p:nvPr>
        </p:nvSpPr>
        <p:spPr>
          <a:xfrm>
            <a:off x="4629150" y="1681163"/>
            <a:ext cx="3887391" cy="823912"/>
          </a:xfrm>
        </p:spPr>
        <p:txBody>
          <a:bodyPr anchor="b">
            <a:norm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3A2A7-9C0D-4D9D-A390-F65B460033C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219D4-30A3-4907-944D-8A24484EB751}"/>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8" name="Footer Placeholder 7">
            <a:extLst>
              <a:ext uri="{FF2B5EF4-FFF2-40B4-BE49-F238E27FC236}">
                <a16:creationId xmlns:a16="http://schemas.microsoft.com/office/drawing/2014/main" id="{C2CF9D7D-B78B-4F41-A6FA-F636578C41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D8CCDB-14DB-4E7D-A14D-369FA2A6DCDA}"/>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265532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5DC6AC-7A6A-4B8C-B6B0-66AE1453B5C0}"/>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3" name="Footer Placeholder 2">
            <a:extLst>
              <a:ext uri="{FF2B5EF4-FFF2-40B4-BE49-F238E27FC236}">
                <a16:creationId xmlns:a16="http://schemas.microsoft.com/office/drawing/2014/main" id="{E770596B-18D3-4F7D-81EE-8F385A3CD5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DBC1F1-3456-4160-9C47-A0389AC1D03D}"/>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2805881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1783-E024-47D6-8417-9DB45340CF07}"/>
              </a:ext>
            </a:extLst>
          </p:cNvPr>
          <p:cNvSpPr>
            <a:spLocks noGrp="1"/>
          </p:cNvSpPr>
          <p:nvPr>
            <p:ph type="title"/>
          </p:nvPr>
        </p:nvSpPr>
        <p:spPr>
          <a:xfrm>
            <a:off x="629841" y="457200"/>
            <a:ext cx="2949178" cy="1600200"/>
          </a:xfrm>
        </p:spPr>
        <p:txBody>
          <a:bodyPr anchor="b"/>
          <a:lstStyle>
            <a:lvl1pPr>
              <a:defRPr sz="2400" b="1"/>
            </a:lvl1pPr>
          </a:lstStyle>
          <a:p>
            <a:r>
              <a:rPr lang="en-US"/>
              <a:t>Click to edit Master title style</a:t>
            </a:r>
          </a:p>
        </p:txBody>
      </p:sp>
      <p:sp>
        <p:nvSpPr>
          <p:cNvPr id="3" name="Content Placeholder 2">
            <a:extLst>
              <a:ext uri="{FF2B5EF4-FFF2-40B4-BE49-F238E27FC236}">
                <a16:creationId xmlns:a16="http://schemas.microsoft.com/office/drawing/2014/main" id="{8254F0AB-A22D-47F6-9BC0-12A4899D03F3}"/>
              </a:ext>
            </a:extLst>
          </p:cNvPr>
          <p:cNvSpPr>
            <a:spLocks noGrp="1"/>
          </p:cNvSpPr>
          <p:nvPr>
            <p:ph idx="1"/>
          </p:nvPr>
        </p:nvSpPr>
        <p:spPr>
          <a:xfrm>
            <a:off x="3887391" y="987426"/>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DA2A5E-CA50-417E-9ADB-E84ACAB5B46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1390D3D-C11A-486E-B5EF-DBBF952B2740}"/>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6" name="Footer Placeholder 5">
            <a:extLst>
              <a:ext uri="{FF2B5EF4-FFF2-40B4-BE49-F238E27FC236}">
                <a16:creationId xmlns:a16="http://schemas.microsoft.com/office/drawing/2014/main" id="{FB69D27D-AD92-42B6-9F94-606944DA8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DA255-9BEF-410F-8340-1BF857617A89}"/>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24989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1F90D-2E11-4038-8EEA-4EC13931E9D0}"/>
              </a:ext>
            </a:extLst>
          </p:cNvPr>
          <p:cNvSpPr>
            <a:spLocks noGrp="1"/>
          </p:cNvSpPr>
          <p:nvPr>
            <p:ph type="title"/>
          </p:nvPr>
        </p:nvSpPr>
        <p:spPr>
          <a:xfrm>
            <a:off x="629841" y="457200"/>
            <a:ext cx="2949178" cy="1600200"/>
          </a:xfrm>
        </p:spPr>
        <p:txBody>
          <a:bodyPr anchor="b"/>
          <a:lstStyle>
            <a:lvl1pPr>
              <a:defRPr sz="2400" b="1"/>
            </a:lvl1pPr>
          </a:lstStyle>
          <a:p>
            <a:r>
              <a:rPr lang="en-US"/>
              <a:t>Click to edit Master title style</a:t>
            </a:r>
          </a:p>
        </p:txBody>
      </p:sp>
      <p:sp>
        <p:nvSpPr>
          <p:cNvPr id="3" name="Picture Placeholder 2">
            <a:extLst>
              <a:ext uri="{FF2B5EF4-FFF2-40B4-BE49-F238E27FC236}">
                <a16:creationId xmlns:a16="http://schemas.microsoft.com/office/drawing/2014/main" id="{B51505AA-CFD2-4348-B90F-853712F344D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F7E34DB-D148-4289-AF0E-E5EA688628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492A8BC-F0D3-414C-9D3F-8D56379C8290}"/>
              </a:ext>
            </a:extLst>
          </p:cNvPr>
          <p:cNvSpPr>
            <a:spLocks noGrp="1"/>
          </p:cNvSpPr>
          <p:nvPr>
            <p:ph type="dt" sz="half" idx="10"/>
          </p:nvPr>
        </p:nvSpPr>
        <p:spPr/>
        <p:txBody>
          <a:bodyPr/>
          <a:lstStyle/>
          <a:p>
            <a:fld id="{AB511CBC-BAFD-4D1C-8ACD-FFD366897E94}" type="datetimeFigureOut">
              <a:rPr lang="en-US" smtClean="0"/>
              <a:t>8/5/2021</a:t>
            </a:fld>
            <a:endParaRPr lang="en-US"/>
          </a:p>
        </p:txBody>
      </p:sp>
      <p:sp>
        <p:nvSpPr>
          <p:cNvPr id="6" name="Footer Placeholder 5">
            <a:extLst>
              <a:ext uri="{FF2B5EF4-FFF2-40B4-BE49-F238E27FC236}">
                <a16:creationId xmlns:a16="http://schemas.microsoft.com/office/drawing/2014/main" id="{2216B270-E842-4077-996D-A4EEFD2DB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5DE2B-8CB1-4321-9D4C-10B04DAA3B89}"/>
              </a:ext>
            </a:extLst>
          </p:cNvPr>
          <p:cNvSpPr>
            <a:spLocks noGrp="1"/>
          </p:cNvSpPr>
          <p:nvPr>
            <p:ph type="sldNum" sz="quarter" idx="12"/>
          </p:nvPr>
        </p:nvSpPr>
        <p:spPr/>
        <p:txBody>
          <a:bodyPr/>
          <a:lstStyle/>
          <a:p>
            <a:fld id="{9588E84E-8395-40AF-81F7-5EA5CA283BE8}" type="slidenum">
              <a:rPr lang="en-US" smtClean="0"/>
              <a:t>‹#›</a:t>
            </a:fld>
            <a:endParaRPr lang="en-US"/>
          </a:p>
        </p:txBody>
      </p:sp>
    </p:spTree>
    <p:extLst>
      <p:ext uri="{BB962C8B-B14F-4D97-AF65-F5344CB8AC3E}">
        <p14:creationId xmlns:p14="http://schemas.microsoft.com/office/powerpoint/2010/main" val="2786638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DD2F5F-B305-4E3E-838A-E3CB9C333D61}"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D06B0-A35C-45B3-9119-58E4DC13ACF6}" type="slidenum">
              <a:rPr lang="en-US" smtClean="0"/>
              <a:t>‹#›</a:t>
            </a:fld>
            <a:endParaRPr lang="en-US"/>
          </a:p>
        </p:txBody>
      </p:sp>
    </p:spTree>
    <p:extLst>
      <p:ext uri="{BB962C8B-B14F-4D97-AF65-F5344CB8AC3E}">
        <p14:creationId xmlns:p14="http://schemas.microsoft.com/office/powerpoint/2010/main" val="2504796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C192F9-712A-41ED-A1F7-7C5A150F01E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CA05B54-F995-4B9E-B7D8-94F4960296C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449DB-FBEF-4F70-84CD-242B654D443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B511CBC-BAFD-4D1C-8ACD-FFD366897E94}" type="datetimeFigureOut">
              <a:rPr lang="en-US" smtClean="0"/>
              <a:t>8/5/2021</a:t>
            </a:fld>
            <a:endParaRPr lang="en-US"/>
          </a:p>
        </p:txBody>
      </p:sp>
      <p:sp>
        <p:nvSpPr>
          <p:cNvPr id="5" name="Footer Placeholder 4">
            <a:extLst>
              <a:ext uri="{FF2B5EF4-FFF2-40B4-BE49-F238E27FC236}">
                <a16:creationId xmlns:a16="http://schemas.microsoft.com/office/drawing/2014/main" id="{CBFB5CB8-4852-470B-BA66-C178BDA76E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3ECB2D-BC14-439A-BB38-C17539A7FD4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88E84E-8395-40AF-81F7-5EA5CA283BE8}" type="slidenum">
              <a:rPr lang="en-US" smtClean="0"/>
              <a:t>‹#›</a:t>
            </a:fld>
            <a:endParaRPr lang="en-US"/>
          </a:p>
        </p:txBody>
      </p:sp>
    </p:spTree>
    <p:extLst>
      <p:ext uri="{BB962C8B-B14F-4D97-AF65-F5344CB8AC3E}">
        <p14:creationId xmlns:p14="http://schemas.microsoft.com/office/powerpoint/2010/main" val="1645423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mskilab.com/gGraph/index.html?file=DO234201.json&amp;location=1:7002938-12522933%20|%201:118957607-118957611%20|%206:48643334-52070041%20|%2010:31506128-33159910%20|%2010:134357208-134357213%20|%2019:50109732-50109737&amp;view="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mailto:mski@mskilab.org" TargetMode="External"/><Relationship Id="rId7" Type="http://schemas.openxmlformats.org/officeDocument/2006/relationships/image" Target="../media/image98.tif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github.com/mskilab" TargetMode="External"/><Relationship Id="rId9"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4EE2-6357-461A-A565-168FF7BF02E9}"/>
              </a:ext>
            </a:extLst>
          </p:cNvPr>
          <p:cNvSpPr>
            <a:spLocks noGrp="1"/>
          </p:cNvSpPr>
          <p:nvPr>
            <p:ph type="ctrTitle"/>
          </p:nvPr>
        </p:nvSpPr>
        <p:spPr/>
        <p:txBody>
          <a:bodyPr/>
          <a:lstStyle/>
          <a:p>
            <a:r>
              <a:rPr lang="en-US" dirty="0"/>
              <a:t>Xiaotong Yao’s PhD defense</a:t>
            </a:r>
          </a:p>
        </p:txBody>
      </p:sp>
      <p:sp>
        <p:nvSpPr>
          <p:cNvPr id="4" name="Subtitle 3">
            <a:extLst>
              <a:ext uri="{FF2B5EF4-FFF2-40B4-BE49-F238E27FC236}">
                <a16:creationId xmlns:a16="http://schemas.microsoft.com/office/drawing/2014/main" id="{A49C3181-22D1-457F-AB15-79A8AFDDF609}"/>
              </a:ext>
            </a:extLst>
          </p:cNvPr>
          <p:cNvSpPr>
            <a:spLocks noGrp="1"/>
          </p:cNvSpPr>
          <p:nvPr>
            <p:ph type="subTitle" idx="1"/>
          </p:nvPr>
        </p:nvSpPr>
        <p:spPr/>
        <p:txBody>
          <a:bodyPr>
            <a:normAutofit lnSpcReduction="10000"/>
          </a:bodyPr>
          <a:lstStyle/>
          <a:p>
            <a:r>
              <a:rPr lang="en-US" dirty="0"/>
              <a:t>Dissertation committee</a:t>
            </a:r>
          </a:p>
          <a:p>
            <a:r>
              <a:rPr lang="en-US" dirty="0"/>
              <a:t>Christina Leslie (chair)</a:t>
            </a:r>
          </a:p>
          <a:p>
            <a:r>
              <a:rPr lang="en-US" dirty="0"/>
              <a:t>Marcin Imielinski (major sponsor)</a:t>
            </a:r>
          </a:p>
          <a:p>
            <a:r>
              <a:rPr lang="en-US" dirty="0"/>
              <a:t>Simon Powell</a:t>
            </a:r>
          </a:p>
          <a:p>
            <a:r>
              <a:rPr lang="en-US" dirty="0"/>
              <a:t>Iman Hajirasouliha</a:t>
            </a:r>
          </a:p>
        </p:txBody>
      </p:sp>
      <p:pic>
        <p:nvPicPr>
          <p:cNvPr id="6" name="Picture 5" descr="Chart&#10;&#10;Description automatically generated with medium confidence">
            <a:extLst>
              <a:ext uri="{FF2B5EF4-FFF2-40B4-BE49-F238E27FC236}">
                <a16:creationId xmlns:a16="http://schemas.microsoft.com/office/drawing/2014/main" id="{133BAFDE-17A0-40B4-9CBD-5D55D6F32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907" y="211487"/>
            <a:ext cx="3061607" cy="2026324"/>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11ACEC63-C3A2-4055-92E9-0103BE264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4" y="494953"/>
            <a:ext cx="4845218" cy="1742858"/>
          </a:xfrm>
          <a:prstGeom prst="rect">
            <a:avLst/>
          </a:prstGeom>
        </p:spPr>
      </p:pic>
    </p:spTree>
    <p:extLst>
      <p:ext uri="{BB962C8B-B14F-4D97-AF65-F5344CB8AC3E}">
        <p14:creationId xmlns:p14="http://schemas.microsoft.com/office/powerpoint/2010/main" val="246183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FE93-F9C6-421C-8FB5-E348B072CFEE}"/>
              </a:ext>
            </a:extLst>
          </p:cNvPr>
          <p:cNvSpPr>
            <a:spLocks noGrp="1"/>
          </p:cNvSpPr>
          <p:nvPr>
            <p:ph type="title"/>
          </p:nvPr>
        </p:nvSpPr>
        <p:spPr/>
        <p:txBody>
          <a:bodyPr/>
          <a:lstStyle/>
          <a:p>
            <a:r>
              <a:rPr lang="en-US" dirty="0"/>
              <a:t>Patterns of variants and precision oncology</a:t>
            </a:r>
          </a:p>
        </p:txBody>
      </p:sp>
      <p:pic>
        <p:nvPicPr>
          <p:cNvPr id="7" name="Content Placeholder 6">
            <a:extLst>
              <a:ext uri="{FF2B5EF4-FFF2-40B4-BE49-F238E27FC236}">
                <a16:creationId xmlns:a16="http://schemas.microsoft.com/office/drawing/2014/main" id="{1B48A93D-D251-4026-BD4D-EA52C6FC57EE}"/>
              </a:ext>
            </a:extLst>
          </p:cNvPr>
          <p:cNvPicPr>
            <a:picLocks noGrp="1" noChangeAspect="1"/>
          </p:cNvPicPr>
          <p:nvPr>
            <p:ph sz="half" idx="1"/>
          </p:nvPr>
        </p:nvPicPr>
        <p:blipFill>
          <a:blip r:embed="rId2"/>
          <a:stretch>
            <a:fillRect/>
          </a:stretch>
        </p:blipFill>
        <p:spPr>
          <a:xfrm>
            <a:off x="-4559101" y="2110280"/>
            <a:ext cx="4230102" cy="2812010"/>
          </a:xfrm>
          <a:prstGeom prst="rect">
            <a:avLst/>
          </a:prstGeom>
        </p:spPr>
      </p:pic>
      <p:pic>
        <p:nvPicPr>
          <p:cNvPr id="4100" name="Picture 4">
            <a:extLst>
              <a:ext uri="{FF2B5EF4-FFF2-40B4-BE49-F238E27FC236}">
                <a16:creationId xmlns:a16="http://schemas.microsoft.com/office/drawing/2014/main" id="{C829C4D5-B195-4498-ABCB-8650F7CDD345}"/>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46689"/>
          <a:stretch/>
        </p:blipFill>
        <p:spPr bwMode="auto">
          <a:xfrm>
            <a:off x="2628900" y="1780801"/>
            <a:ext cx="3886200" cy="17195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271C3B-AD42-4A36-AE83-984EDB89E286}"/>
              </a:ext>
            </a:extLst>
          </p:cNvPr>
          <p:cNvSpPr txBox="1"/>
          <p:nvPr/>
        </p:nvSpPr>
        <p:spPr>
          <a:xfrm>
            <a:off x="4572000" y="6257836"/>
            <a:ext cx="4572000" cy="600164"/>
          </a:xfrm>
          <a:prstGeom prst="rect">
            <a:avLst/>
          </a:prstGeom>
          <a:noFill/>
        </p:spPr>
        <p:txBody>
          <a:bodyPr wrap="square">
            <a:spAutoFit/>
          </a:bodyPr>
          <a:lstStyle/>
          <a:p>
            <a:pPr algn="r"/>
            <a:r>
              <a:rPr lang="en-US" sz="1100" dirty="0">
                <a:solidFill>
                  <a:schemeClr val="bg1"/>
                </a:solidFill>
              </a:rPr>
              <a:t>Davies, H. </a:t>
            </a:r>
            <a:r>
              <a:rPr lang="en-US" sz="1100" i="1" dirty="0">
                <a:solidFill>
                  <a:schemeClr val="bg1"/>
                </a:solidFill>
              </a:rPr>
              <a:t>et al.</a:t>
            </a:r>
            <a:r>
              <a:rPr lang="en-US" sz="1100" dirty="0">
                <a:solidFill>
                  <a:schemeClr val="bg1"/>
                </a:solidFill>
              </a:rPr>
              <a:t> </a:t>
            </a:r>
            <a:r>
              <a:rPr lang="en-US" sz="1100" i="1" dirty="0">
                <a:solidFill>
                  <a:schemeClr val="bg1"/>
                </a:solidFill>
              </a:rPr>
              <a:t>Nat. Med.</a:t>
            </a:r>
            <a:r>
              <a:rPr lang="en-US" sz="1100" dirty="0">
                <a:solidFill>
                  <a:schemeClr val="bg1"/>
                </a:solidFill>
              </a:rPr>
              <a:t> </a:t>
            </a:r>
            <a:r>
              <a:rPr lang="en-US" sz="1100" b="1" dirty="0">
                <a:solidFill>
                  <a:schemeClr val="bg1"/>
                </a:solidFill>
              </a:rPr>
              <a:t>23</a:t>
            </a:r>
            <a:r>
              <a:rPr lang="en-US" sz="1100" dirty="0">
                <a:solidFill>
                  <a:schemeClr val="bg1"/>
                </a:solidFill>
              </a:rPr>
              <a:t>, 517–525 (2017)</a:t>
            </a:r>
          </a:p>
          <a:p>
            <a:pPr algn="r"/>
            <a:r>
              <a:rPr lang="en-US" sz="1100" dirty="0"/>
              <a:t>Le, D. T. et al. N. Engl. J. Med. </a:t>
            </a:r>
            <a:r>
              <a:rPr lang="en-US" sz="1100" b="1" dirty="0"/>
              <a:t>372</a:t>
            </a:r>
            <a:r>
              <a:rPr lang="en-US" sz="1100" dirty="0"/>
              <a:t>, 2509–2520 (2015)</a:t>
            </a:r>
          </a:p>
          <a:p>
            <a:pPr algn="r"/>
            <a:r>
              <a:rPr lang="en-US" sz="1100" dirty="0"/>
              <a:t>Alexandrov, L. B. </a:t>
            </a:r>
            <a:r>
              <a:rPr lang="en-US" sz="1100" i="1" dirty="0"/>
              <a:t>et al</a:t>
            </a:r>
            <a:r>
              <a:rPr lang="en-US" sz="1100" dirty="0"/>
              <a:t>. </a:t>
            </a:r>
            <a:r>
              <a:rPr lang="en-US" sz="1100" i="1" dirty="0"/>
              <a:t>Nature</a:t>
            </a:r>
            <a:r>
              <a:rPr lang="en-US" sz="1100" dirty="0"/>
              <a:t> </a:t>
            </a:r>
            <a:r>
              <a:rPr lang="en-US" sz="1100" b="1" dirty="0"/>
              <a:t>578</a:t>
            </a:r>
            <a:r>
              <a:rPr lang="en-US" sz="1100" dirty="0"/>
              <a:t>, 94–101 (2020)</a:t>
            </a:r>
          </a:p>
        </p:txBody>
      </p:sp>
      <p:pic>
        <p:nvPicPr>
          <p:cNvPr id="11" name="Picture 10" descr="Chart, bar chart, histogram&#10;&#10;Description automatically generated">
            <a:extLst>
              <a:ext uri="{FF2B5EF4-FFF2-40B4-BE49-F238E27FC236}">
                <a16:creationId xmlns:a16="http://schemas.microsoft.com/office/drawing/2014/main" id="{DFAD9766-E58B-48AE-9B1B-427064904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962" y="5077199"/>
            <a:ext cx="4108076" cy="927871"/>
          </a:xfrm>
          <a:prstGeom prst="rect">
            <a:avLst/>
          </a:prstGeom>
        </p:spPr>
      </p:pic>
      <p:sp>
        <p:nvSpPr>
          <p:cNvPr id="3" name="Arrow: Up 2">
            <a:extLst>
              <a:ext uri="{FF2B5EF4-FFF2-40B4-BE49-F238E27FC236}">
                <a16:creationId xmlns:a16="http://schemas.microsoft.com/office/drawing/2014/main" id="{FCF69192-316B-4461-8C38-08929CC28FF6}"/>
              </a:ext>
            </a:extLst>
          </p:cNvPr>
          <p:cNvSpPr/>
          <p:nvPr/>
        </p:nvSpPr>
        <p:spPr>
          <a:xfrm>
            <a:off x="4466968" y="3863452"/>
            <a:ext cx="210064" cy="858795"/>
          </a:xfrm>
          <a:prstGeom prst="up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7618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AF29-F6A2-486C-AB15-876189CF974F}"/>
              </a:ext>
            </a:extLst>
          </p:cNvPr>
          <p:cNvSpPr>
            <a:spLocks noGrp="1"/>
          </p:cNvSpPr>
          <p:nvPr>
            <p:ph type="title"/>
          </p:nvPr>
        </p:nvSpPr>
        <p:spPr/>
        <p:txBody>
          <a:bodyPr/>
          <a:lstStyle/>
          <a:p>
            <a:r>
              <a:rPr lang="en-US" dirty="0"/>
              <a:t>WGS detects SV as CNA and junction</a:t>
            </a:r>
          </a:p>
        </p:txBody>
      </p:sp>
      <p:pic>
        <p:nvPicPr>
          <p:cNvPr id="8" name="Content Placeholder 8">
            <a:extLst>
              <a:ext uri="{FF2B5EF4-FFF2-40B4-BE49-F238E27FC236}">
                <a16:creationId xmlns:a16="http://schemas.microsoft.com/office/drawing/2014/main" id="{6340B203-4A56-4613-8142-0FC14362EDA0}"/>
              </a:ext>
            </a:extLst>
          </p:cNvPr>
          <p:cNvPicPr>
            <a:picLocks noGrp="1" noChangeAspect="1"/>
          </p:cNvPicPr>
          <p:nvPr>
            <p:ph idx="1"/>
          </p:nvPr>
        </p:nvPicPr>
        <p:blipFill rotWithShape="1">
          <a:blip r:embed="rId3"/>
          <a:srcRect l="30895" r="12021" b="4987"/>
          <a:stretch/>
        </p:blipFill>
        <p:spPr>
          <a:xfrm>
            <a:off x="-5228757" y="882333"/>
            <a:ext cx="4884616" cy="4947749"/>
          </a:xfrm>
          <a:prstGeom prst="rect">
            <a:avLst/>
          </a:prstGeom>
        </p:spPr>
      </p:pic>
      <p:sp>
        <p:nvSpPr>
          <p:cNvPr id="9" name="TextBox 8">
            <a:extLst>
              <a:ext uri="{FF2B5EF4-FFF2-40B4-BE49-F238E27FC236}">
                <a16:creationId xmlns:a16="http://schemas.microsoft.com/office/drawing/2014/main" id="{6A2AA6A6-9CDA-42EB-BCA8-E0D65FA44891}"/>
              </a:ext>
            </a:extLst>
          </p:cNvPr>
          <p:cNvSpPr txBox="1"/>
          <p:nvPr/>
        </p:nvSpPr>
        <p:spPr>
          <a:xfrm>
            <a:off x="4187195" y="6596390"/>
            <a:ext cx="4956805" cy="261610"/>
          </a:xfrm>
          <a:prstGeom prst="rect">
            <a:avLst/>
          </a:prstGeom>
          <a:noFill/>
        </p:spPr>
        <p:txBody>
          <a:bodyPr wrap="none" rtlCol="0">
            <a:spAutoFit/>
          </a:bodyPr>
          <a:lstStyle/>
          <a:p>
            <a:pPr algn="r"/>
            <a:r>
              <a:rPr lang="en-US" sz="1100" dirty="0"/>
              <a:t>Meyerson, M., Gabriel, S. &amp; Getz, G. </a:t>
            </a:r>
            <a:r>
              <a:rPr lang="en-US" sz="1100" i="1" dirty="0"/>
              <a:t>Nat. Rev. Genet.</a:t>
            </a:r>
            <a:r>
              <a:rPr lang="en-US" sz="1100" dirty="0"/>
              <a:t> </a:t>
            </a:r>
            <a:r>
              <a:rPr lang="en-US" sz="1100" b="1" dirty="0"/>
              <a:t>11</a:t>
            </a:r>
            <a:r>
              <a:rPr lang="en-US" sz="1100" dirty="0"/>
              <a:t>, 685–696 (2010)</a:t>
            </a:r>
          </a:p>
        </p:txBody>
      </p:sp>
      <p:pic>
        <p:nvPicPr>
          <p:cNvPr id="5" name="Picture 4" descr="Diagram, text&#10;&#10;Description automatically generated">
            <a:extLst>
              <a:ext uri="{FF2B5EF4-FFF2-40B4-BE49-F238E27FC236}">
                <a16:creationId xmlns:a16="http://schemas.microsoft.com/office/drawing/2014/main" id="{90BF728D-74FB-4D54-A04F-9F92F78A8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110" y="1123760"/>
            <a:ext cx="2497841" cy="1133858"/>
          </a:xfrm>
          <a:prstGeom prst="rect">
            <a:avLst/>
          </a:prstGeom>
        </p:spPr>
      </p:pic>
    </p:spTree>
    <p:extLst>
      <p:ext uri="{BB962C8B-B14F-4D97-AF65-F5344CB8AC3E}">
        <p14:creationId xmlns:p14="http://schemas.microsoft.com/office/powerpoint/2010/main" val="319490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3696-6740-4F9D-95E0-6CA1FEBCFE83}"/>
              </a:ext>
            </a:extLst>
          </p:cNvPr>
          <p:cNvSpPr>
            <a:spLocks noGrp="1"/>
          </p:cNvSpPr>
          <p:nvPr>
            <p:ph type="title"/>
          </p:nvPr>
        </p:nvSpPr>
        <p:spPr/>
        <p:txBody>
          <a:bodyPr/>
          <a:lstStyle/>
          <a:p>
            <a:r>
              <a:rPr lang="en-US" dirty="0"/>
              <a:t>SVs in germline genomes are simpler</a:t>
            </a:r>
          </a:p>
        </p:txBody>
      </p:sp>
      <p:pic>
        <p:nvPicPr>
          <p:cNvPr id="9" name="Content Placeholder 8">
            <a:extLst>
              <a:ext uri="{FF2B5EF4-FFF2-40B4-BE49-F238E27FC236}">
                <a16:creationId xmlns:a16="http://schemas.microsoft.com/office/drawing/2014/main" id="{A0234306-3566-493E-886A-DD2741EF9D22}"/>
              </a:ext>
            </a:extLst>
          </p:cNvPr>
          <p:cNvPicPr>
            <a:picLocks noGrp="1" noChangeAspect="1"/>
          </p:cNvPicPr>
          <p:nvPr>
            <p:ph idx="1"/>
          </p:nvPr>
        </p:nvPicPr>
        <p:blipFill rotWithShape="1">
          <a:blip r:embed="rId3"/>
          <a:srcRect b="78538"/>
          <a:stretch/>
        </p:blipFill>
        <p:spPr>
          <a:xfrm>
            <a:off x="594490" y="1825625"/>
            <a:ext cx="7955019" cy="1603375"/>
          </a:xfrm>
          <a:prstGeom prst="rect">
            <a:avLst/>
          </a:prstGeom>
        </p:spPr>
      </p:pic>
      <p:sp>
        <p:nvSpPr>
          <p:cNvPr id="11" name="TextBox 10">
            <a:extLst>
              <a:ext uri="{FF2B5EF4-FFF2-40B4-BE49-F238E27FC236}">
                <a16:creationId xmlns:a16="http://schemas.microsoft.com/office/drawing/2014/main" id="{005ABC74-9522-4426-9234-8368C8906097}"/>
              </a:ext>
            </a:extLst>
          </p:cNvPr>
          <p:cNvSpPr txBox="1"/>
          <p:nvPr/>
        </p:nvSpPr>
        <p:spPr>
          <a:xfrm>
            <a:off x="4572000" y="6596390"/>
            <a:ext cx="4572000" cy="261610"/>
          </a:xfrm>
          <a:prstGeom prst="rect">
            <a:avLst/>
          </a:prstGeom>
          <a:noFill/>
        </p:spPr>
        <p:txBody>
          <a:bodyPr wrap="square">
            <a:spAutoFit/>
          </a:bodyPr>
          <a:lstStyle/>
          <a:p>
            <a:pPr algn="r"/>
            <a:r>
              <a:rPr lang="en-US" sz="1100" dirty="0"/>
              <a:t>Collins, R. L. et al. Nature </a:t>
            </a:r>
            <a:r>
              <a:rPr lang="en-US" sz="1100" b="1" dirty="0"/>
              <a:t>581</a:t>
            </a:r>
            <a:r>
              <a:rPr lang="en-US" sz="1100" dirty="0"/>
              <a:t>, 444–451 (2020)</a:t>
            </a:r>
          </a:p>
        </p:txBody>
      </p:sp>
      <p:pic>
        <p:nvPicPr>
          <p:cNvPr id="12" name="Picture 11">
            <a:extLst>
              <a:ext uri="{FF2B5EF4-FFF2-40B4-BE49-F238E27FC236}">
                <a16:creationId xmlns:a16="http://schemas.microsoft.com/office/drawing/2014/main" id="{17A8646A-CF07-4F11-8E9B-521A268465E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64024" y="3887276"/>
            <a:ext cx="3826971" cy="2709114"/>
          </a:xfrm>
          <a:prstGeom prst="rect">
            <a:avLst/>
          </a:prstGeom>
        </p:spPr>
      </p:pic>
    </p:spTree>
    <p:extLst>
      <p:ext uri="{BB962C8B-B14F-4D97-AF65-F5344CB8AC3E}">
        <p14:creationId xmlns:p14="http://schemas.microsoft.com/office/powerpoint/2010/main" val="3579576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17E2-0B77-48C5-93BA-23A24AED61D1}"/>
              </a:ext>
            </a:extLst>
          </p:cNvPr>
          <p:cNvSpPr>
            <a:spLocks noGrp="1"/>
          </p:cNvSpPr>
          <p:nvPr>
            <p:ph type="title"/>
          </p:nvPr>
        </p:nvSpPr>
        <p:spPr/>
        <p:txBody>
          <a:bodyPr/>
          <a:lstStyle/>
          <a:p>
            <a:r>
              <a:rPr lang="en-US" dirty="0"/>
              <a:t>SVs in cancer genomes are much more complex</a:t>
            </a:r>
          </a:p>
        </p:txBody>
      </p:sp>
      <p:pic>
        <p:nvPicPr>
          <p:cNvPr id="13" name="Content Placeholder 12">
            <a:extLst>
              <a:ext uri="{FF2B5EF4-FFF2-40B4-BE49-F238E27FC236}">
                <a16:creationId xmlns:a16="http://schemas.microsoft.com/office/drawing/2014/main" id="{CAAA574B-0807-402A-AD98-4462B99A3FB8}"/>
              </a:ext>
            </a:extLst>
          </p:cNvPr>
          <p:cNvPicPr>
            <a:picLocks noGrp="1" noChangeAspect="1"/>
          </p:cNvPicPr>
          <p:nvPr>
            <p:ph sz="half" idx="1"/>
          </p:nvPr>
        </p:nvPicPr>
        <p:blipFill>
          <a:blip r:embed="rId2"/>
          <a:stretch>
            <a:fillRect/>
          </a:stretch>
        </p:blipFill>
        <p:spPr>
          <a:xfrm>
            <a:off x="245641" y="1595984"/>
            <a:ext cx="2822559" cy="4048818"/>
          </a:xfrm>
          <a:prstGeom prst="rect">
            <a:avLst/>
          </a:prstGeom>
        </p:spPr>
      </p:pic>
      <p:pic>
        <p:nvPicPr>
          <p:cNvPr id="9" name="Content Placeholder 4">
            <a:extLst>
              <a:ext uri="{FF2B5EF4-FFF2-40B4-BE49-F238E27FC236}">
                <a16:creationId xmlns:a16="http://schemas.microsoft.com/office/drawing/2014/main" id="{C0376F57-8A1E-4C18-8649-5188DA5677CD}"/>
              </a:ext>
            </a:extLst>
          </p:cNvPr>
          <p:cNvPicPr>
            <a:picLocks noGrp="1" noChangeAspect="1"/>
          </p:cNvPicPr>
          <p:nvPr>
            <p:ph sz="half" idx="2"/>
          </p:nvPr>
        </p:nvPicPr>
        <p:blipFill rotWithShape="1">
          <a:blip r:embed="rId3"/>
          <a:srcRect r="51470"/>
          <a:stretch/>
        </p:blipFill>
        <p:spPr>
          <a:xfrm>
            <a:off x="3224652" y="1880042"/>
            <a:ext cx="2694696" cy="2032796"/>
          </a:xfrm>
          <a:prstGeom prst="rect">
            <a:avLst/>
          </a:prstGeom>
        </p:spPr>
      </p:pic>
      <p:sp>
        <p:nvSpPr>
          <p:cNvPr id="11" name="TextBox 10">
            <a:extLst>
              <a:ext uri="{FF2B5EF4-FFF2-40B4-BE49-F238E27FC236}">
                <a16:creationId xmlns:a16="http://schemas.microsoft.com/office/drawing/2014/main" id="{C3A62C58-30FF-4EA1-A58F-FAF8FD78870A}"/>
              </a:ext>
            </a:extLst>
          </p:cNvPr>
          <p:cNvSpPr txBox="1"/>
          <p:nvPr/>
        </p:nvSpPr>
        <p:spPr>
          <a:xfrm>
            <a:off x="5230906" y="6088559"/>
            <a:ext cx="3913094" cy="769441"/>
          </a:xfrm>
          <a:prstGeom prst="rect">
            <a:avLst/>
          </a:prstGeom>
          <a:noFill/>
        </p:spPr>
        <p:txBody>
          <a:bodyPr wrap="square">
            <a:spAutoFit/>
          </a:bodyPr>
          <a:lstStyle/>
          <a:p>
            <a:pPr algn="r"/>
            <a:r>
              <a:rPr lang="en-US" sz="1100" dirty="0"/>
              <a:t>Stephens, P. J. </a:t>
            </a:r>
            <a:r>
              <a:rPr lang="en-US" sz="1100" i="1" dirty="0"/>
              <a:t>et al.</a:t>
            </a:r>
            <a:r>
              <a:rPr lang="en-US" sz="1100" dirty="0"/>
              <a:t> </a:t>
            </a:r>
            <a:r>
              <a:rPr lang="en-US" sz="1100" i="1" dirty="0"/>
              <a:t>Cell</a:t>
            </a:r>
            <a:r>
              <a:rPr lang="en-US" sz="1100" dirty="0"/>
              <a:t> </a:t>
            </a:r>
            <a:r>
              <a:rPr lang="en-US" sz="1100" b="1" dirty="0"/>
              <a:t>144</a:t>
            </a:r>
            <a:r>
              <a:rPr lang="en-US" sz="1100" dirty="0"/>
              <a:t>, 27–40 (2011)</a:t>
            </a:r>
          </a:p>
          <a:p>
            <a:pPr algn="r"/>
            <a:r>
              <a:rPr lang="en-US" sz="1100" dirty="0"/>
              <a:t>Baca, S. C. et al. Cell </a:t>
            </a:r>
            <a:r>
              <a:rPr lang="en-US" sz="1100" b="1" dirty="0"/>
              <a:t>153</a:t>
            </a:r>
            <a:r>
              <a:rPr lang="en-US" sz="1100" dirty="0"/>
              <a:t>, 666–677 (2013)</a:t>
            </a:r>
          </a:p>
          <a:p>
            <a:pPr algn="r"/>
            <a:r>
              <a:rPr lang="en-US" sz="1100" dirty="0"/>
              <a:t>Greenman, C. D. et al. </a:t>
            </a:r>
            <a:r>
              <a:rPr lang="en-US" sz="1100" i="1" dirty="0"/>
              <a:t>J. Math. Biol.</a:t>
            </a:r>
            <a:r>
              <a:rPr lang="en-US" sz="1100" dirty="0"/>
              <a:t> </a:t>
            </a:r>
            <a:r>
              <a:rPr lang="en-US" sz="1100" b="1" dirty="0"/>
              <a:t>72</a:t>
            </a:r>
            <a:r>
              <a:rPr lang="en-US" sz="1100" dirty="0"/>
              <a:t>, 47–86 (2016)</a:t>
            </a:r>
          </a:p>
          <a:p>
            <a:pPr algn="r"/>
            <a:r>
              <a:rPr lang="en-US" sz="1100" dirty="0" err="1"/>
              <a:t>Shoshani</a:t>
            </a:r>
            <a:r>
              <a:rPr lang="en-US" sz="1100" dirty="0"/>
              <a:t>, O. </a:t>
            </a:r>
            <a:r>
              <a:rPr lang="en-US" sz="1100" i="1" dirty="0"/>
              <a:t>et al.</a:t>
            </a:r>
            <a:r>
              <a:rPr lang="en-US" sz="1100" dirty="0"/>
              <a:t> </a:t>
            </a:r>
            <a:r>
              <a:rPr lang="en-US" sz="1100" i="1" dirty="0"/>
              <a:t>Nature</a:t>
            </a:r>
            <a:r>
              <a:rPr lang="en-US" sz="1100" dirty="0"/>
              <a:t> (2020)</a:t>
            </a:r>
          </a:p>
        </p:txBody>
      </p:sp>
      <p:pic>
        <p:nvPicPr>
          <p:cNvPr id="15" name="Picture 14">
            <a:extLst>
              <a:ext uri="{FF2B5EF4-FFF2-40B4-BE49-F238E27FC236}">
                <a16:creationId xmlns:a16="http://schemas.microsoft.com/office/drawing/2014/main" id="{9C3F3F40-9F75-4775-A253-EA42A88901B7}"/>
              </a:ext>
            </a:extLst>
          </p:cNvPr>
          <p:cNvPicPr>
            <a:picLocks noChangeAspect="1"/>
          </p:cNvPicPr>
          <p:nvPr/>
        </p:nvPicPr>
        <p:blipFill>
          <a:blip r:embed="rId4"/>
          <a:stretch>
            <a:fillRect/>
          </a:stretch>
        </p:blipFill>
        <p:spPr>
          <a:xfrm>
            <a:off x="6075801" y="1459005"/>
            <a:ext cx="2633662" cy="2643187"/>
          </a:xfrm>
          <a:prstGeom prst="rect">
            <a:avLst/>
          </a:prstGeom>
        </p:spPr>
      </p:pic>
      <p:pic>
        <p:nvPicPr>
          <p:cNvPr id="17" name="Picture 16">
            <a:extLst>
              <a:ext uri="{FF2B5EF4-FFF2-40B4-BE49-F238E27FC236}">
                <a16:creationId xmlns:a16="http://schemas.microsoft.com/office/drawing/2014/main" id="{24D7239C-94BF-4AC7-8594-32B1BFA0F26B}"/>
              </a:ext>
            </a:extLst>
          </p:cNvPr>
          <p:cNvPicPr>
            <a:picLocks noChangeAspect="1"/>
          </p:cNvPicPr>
          <p:nvPr/>
        </p:nvPicPr>
        <p:blipFill rotWithShape="1">
          <a:blip r:embed="rId5"/>
          <a:srcRect l="259" t="24652" b="46373"/>
          <a:stretch/>
        </p:blipFill>
        <p:spPr>
          <a:xfrm>
            <a:off x="3536577" y="4391347"/>
            <a:ext cx="4782922" cy="1609447"/>
          </a:xfrm>
          <a:prstGeom prst="rect">
            <a:avLst/>
          </a:prstGeom>
        </p:spPr>
      </p:pic>
    </p:spTree>
    <p:extLst>
      <p:ext uri="{BB962C8B-B14F-4D97-AF65-F5344CB8AC3E}">
        <p14:creationId xmlns:p14="http://schemas.microsoft.com/office/powerpoint/2010/main" val="396157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31B0-D536-4EB8-BA9B-86682784914B}"/>
              </a:ext>
            </a:extLst>
          </p:cNvPr>
          <p:cNvSpPr>
            <a:spLocks noGrp="1"/>
          </p:cNvSpPr>
          <p:nvPr>
            <p:ph type="title"/>
          </p:nvPr>
        </p:nvSpPr>
        <p:spPr/>
        <p:txBody>
          <a:bodyPr/>
          <a:lstStyle/>
          <a:p>
            <a:r>
              <a:rPr lang="en-US" dirty="0"/>
              <a:t>SV complexity complicates discovery</a:t>
            </a:r>
          </a:p>
        </p:txBody>
      </p:sp>
      <p:pic>
        <p:nvPicPr>
          <p:cNvPr id="4" name="Content Placeholder 3">
            <a:extLst>
              <a:ext uri="{FF2B5EF4-FFF2-40B4-BE49-F238E27FC236}">
                <a16:creationId xmlns:a16="http://schemas.microsoft.com/office/drawing/2014/main" id="{EA1F294F-C401-4481-A16D-20ADB9BAFB15}"/>
              </a:ext>
            </a:extLst>
          </p:cNvPr>
          <p:cNvPicPr>
            <a:picLocks noGrp="1" noChangeAspect="1"/>
          </p:cNvPicPr>
          <p:nvPr>
            <p:ph idx="1"/>
          </p:nvPr>
        </p:nvPicPr>
        <p:blipFill>
          <a:blip r:embed="rId3"/>
          <a:stretch>
            <a:fillRect/>
          </a:stretch>
        </p:blipFill>
        <p:spPr>
          <a:xfrm>
            <a:off x="1112125" y="1825625"/>
            <a:ext cx="6919749" cy="4351338"/>
          </a:xfrm>
          <a:prstGeom prst="rect">
            <a:avLst/>
          </a:prstGeom>
        </p:spPr>
      </p:pic>
      <p:sp>
        <p:nvSpPr>
          <p:cNvPr id="6" name="TextBox 5">
            <a:extLst>
              <a:ext uri="{FF2B5EF4-FFF2-40B4-BE49-F238E27FC236}">
                <a16:creationId xmlns:a16="http://schemas.microsoft.com/office/drawing/2014/main" id="{354B4CF4-22F2-44DE-8E2A-4A0785DEAECE}"/>
              </a:ext>
            </a:extLst>
          </p:cNvPr>
          <p:cNvSpPr txBox="1"/>
          <p:nvPr/>
        </p:nvSpPr>
        <p:spPr>
          <a:xfrm>
            <a:off x="3402107" y="6596390"/>
            <a:ext cx="5741893" cy="261610"/>
          </a:xfrm>
          <a:prstGeom prst="rect">
            <a:avLst/>
          </a:prstGeom>
          <a:noFill/>
        </p:spPr>
        <p:txBody>
          <a:bodyPr wrap="square">
            <a:spAutoFit/>
          </a:bodyPr>
          <a:lstStyle/>
          <a:p>
            <a:pPr algn="r"/>
            <a:r>
              <a:rPr lang="en-US" sz="1100" dirty="0" err="1"/>
              <a:t>Maciejowski</a:t>
            </a:r>
            <a:r>
              <a:rPr lang="en-US" sz="1100" dirty="0"/>
              <a:t>, J. &amp; Imielinski, M. Current Opinion in Systems Biology (2016)</a:t>
            </a:r>
          </a:p>
        </p:txBody>
      </p:sp>
    </p:spTree>
    <p:extLst>
      <p:ext uri="{BB962C8B-B14F-4D97-AF65-F5344CB8AC3E}">
        <p14:creationId xmlns:p14="http://schemas.microsoft.com/office/powerpoint/2010/main" val="249213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1F8F8-3AD5-4B5F-92F3-FDA46F736045}"/>
              </a:ext>
            </a:extLst>
          </p:cNvPr>
          <p:cNvSpPr txBox="1"/>
          <p:nvPr/>
        </p:nvSpPr>
        <p:spPr>
          <a:xfrm>
            <a:off x="1381685" y="2586493"/>
            <a:ext cx="6380630" cy="1685013"/>
          </a:xfrm>
          <a:prstGeom prst="rect">
            <a:avLst/>
          </a:prstGeom>
          <a:noFill/>
        </p:spPr>
        <p:txBody>
          <a:bodyPr wrap="square">
            <a:spAutoFit/>
          </a:bodyPr>
          <a:lstStyle/>
          <a:p>
            <a:pPr algn="ctr">
              <a:lnSpc>
                <a:spcPct val="200000"/>
              </a:lnSpc>
            </a:pPr>
            <a:r>
              <a:rPr lang="en-US" dirty="0"/>
              <a:t>CHAPTER 2</a:t>
            </a:r>
          </a:p>
          <a:p>
            <a:pPr algn="ctr">
              <a:lnSpc>
                <a:spcPct val="200000"/>
              </a:lnSpc>
            </a:pPr>
            <a:r>
              <a:rPr lang="en-US" b="1" dirty="0"/>
              <a:t>Junction-balanced Genome Graphs Represent Structurally Altered Genomes</a:t>
            </a:r>
          </a:p>
        </p:txBody>
      </p:sp>
    </p:spTree>
    <p:extLst>
      <p:ext uri="{BB962C8B-B14F-4D97-AF65-F5344CB8AC3E}">
        <p14:creationId xmlns:p14="http://schemas.microsoft.com/office/powerpoint/2010/main" val="295835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1EB4-F2D6-4A90-9FB2-77A7042141B3}"/>
              </a:ext>
            </a:extLst>
          </p:cNvPr>
          <p:cNvSpPr>
            <a:spLocks noGrp="1"/>
          </p:cNvSpPr>
          <p:nvPr>
            <p:ph type="title"/>
          </p:nvPr>
        </p:nvSpPr>
        <p:spPr/>
        <p:txBody>
          <a:bodyPr/>
          <a:lstStyle/>
          <a:p>
            <a:r>
              <a:rPr lang="en-US" dirty="0"/>
              <a:t>Genome graph: ssDNA vertex, 3’-5’ phosphodiester bond</a:t>
            </a:r>
          </a:p>
        </p:txBody>
      </p:sp>
      <p:pic>
        <p:nvPicPr>
          <p:cNvPr id="5" name="Content Placeholder 4" descr="Chart, box and whisker chart&#10;&#10;Description automatically generated">
            <a:extLst>
              <a:ext uri="{FF2B5EF4-FFF2-40B4-BE49-F238E27FC236}">
                <a16:creationId xmlns:a16="http://schemas.microsoft.com/office/drawing/2014/main" id="{36D75109-85B5-4451-A56C-D87FF66FF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240" y="2049917"/>
            <a:ext cx="6625519" cy="3632425"/>
          </a:xfrm>
        </p:spPr>
      </p:pic>
      <p:sp>
        <p:nvSpPr>
          <p:cNvPr id="6" name="TextBox 5">
            <a:extLst>
              <a:ext uri="{FF2B5EF4-FFF2-40B4-BE49-F238E27FC236}">
                <a16:creationId xmlns:a16="http://schemas.microsoft.com/office/drawing/2014/main" id="{AABD1C4A-F828-43EB-A7FE-A96E2DD1263A}"/>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367384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3A98-1997-4A4E-A0A5-337F380C0C83}"/>
              </a:ext>
            </a:extLst>
          </p:cNvPr>
          <p:cNvSpPr>
            <a:spLocks noGrp="1"/>
          </p:cNvSpPr>
          <p:nvPr>
            <p:ph type="title"/>
          </p:nvPr>
        </p:nvSpPr>
        <p:spPr/>
        <p:txBody>
          <a:bodyPr/>
          <a:lstStyle/>
          <a:p>
            <a:r>
              <a:rPr lang="en-US" dirty="0"/>
              <a:t>Junction-balanced genome graphs can be inferred</a:t>
            </a:r>
          </a:p>
        </p:txBody>
      </p:sp>
      <p:pic>
        <p:nvPicPr>
          <p:cNvPr id="5" name="Content Placeholder 4" descr="Diagram&#10;&#10;Description automatically generated">
            <a:extLst>
              <a:ext uri="{FF2B5EF4-FFF2-40B4-BE49-F238E27FC236}">
                <a16:creationId xmlns:a16="http://schemas.microsoft.com/office/drawing/2014/main" id="{C04BC5EE-1CAF-44D0-A204-96C6266D71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207" y="1930936"/>
            <a:ext cx="6481585" cy="4140716"/>
          </a:xfrm>
        </p:spPr>
      </p:pic>
    </p:spTree>
    <p:extLst>
      <p:ext uri="{BB962C8B-B14F-4D97-AF65-F5344CB8AC3E}">
        <p14:creationId xmlns:p14="http://schemas.microsoft.com/office/powerpoint/2010/main" val="2535540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BF77EF-2505-48AB-912C-3482992D8C07}"/>
              </a:ext>
            </a:extLst>
          </p:cNvPr>
          <p:cNvSpPr>
            <a:spLocks noGrp="1"/>
          </p:cNvSpPr>
          <p:nvPr>
            <p:ph type="title"/>
          </p:nvPr>
        </p:nvSpPr>
        <p:spPr/>
        <p:txBody>
          <a:bodyPr/>
          <a:lstStyle/>
          <a:p>
            <a:r>
              <a:rPr lang="en-US" dirty="0"/>
              <a:t>Junction balance Analysis (JaBbA)</a:t>
            </a:r>
          </a:p>
        </p:txBody>
      </p:sp>
      <p:pic>
        <p:nvPicPr>
          <p:cNvPr id="10" name="Content Placeholder 9" descr="A close up of a map&#10;&#10;Description automatically generated">
            <a:extLst>
              <a:ext uri="{FF2B5EF4-FFF2-40B4-BE49-F238E27FC236}">
                <a16:creationId xmlns:a16="http://schemas.microsoft.com/office/drawing/2014/main" id="{3AB2B8DC-B487-4FC9-98F7-183AB1C22A4F}"/>
              </a:ext>
            </a:extLst>
          </p:cNvPr>
          <p:cNvPicPr>
            <a:picLocks noGrp="1" noChangeAspect="1"/>
          </p:cNvPicPr>
          <p:nvPr>
            <p:ph idx="1"/>
          </p:nvPr>
        </p:nvPicPr>
        <p:blipFill>
          <a:blip r:embed="rId2"/>
          <a:stretch>
            <a:fillRect/>
          </a:stretch>
        </p:blipFill>
        <p:spPr>
          <a:xfrm>
            <a:off x="228178" y="2334986"/>
            <a:ext cx="8687644" cy="2890899"/>
          </a:xfrm>
          <a:prstGeom prst="rect">
            <a:avLst/>
          </a:prstGeom>
        </p:spPr>
      </p:pic>
      <p:sp>
        <p:nvSpPr>
          <p:cNvPr id="2" name="TextBox 1">
            <a:extLst>
              <a:ext uri="{FF2B5EF4-FFF2-40B4-BE49-F238E27FC236}">
                <a16:creationId xmlns:a16="http://schemas.microsoft.com/office/drawing/2014/main" id="{8F31D722-AB34-466F-8DCB-06D1B0995CD5}"/>
              </a:ext>
            </a:extLst>
          </p:cNvPr>
          <p:cNvSpPr txBox="1"/>
          <p:nvPr/>
        </p:nvSpPr>
        <p:spPr>
          <a:xfrm>
            <a:off x="6176457" y="6427113"/>
            <a:ext cx="2967543" cy="430887"/>
          </a:xfrm>
          <a:prstGeom prst="rect">
            <a:avLst/>
          </a:prstGeom>
          <a:noFill/>
        </p:spPr>
        <p:txBody>
          <a:bodyPr wrap="none" rtlCol="0">
            <a:spAutoFit/>
          </a:bodyPr>
          <a:lstStyle/>
          <a:p>
            <a:pPr algn="r"/>
            <a:r>
              <a:rPr lang="en-US" sz="1100" dirty="0"/>
              <a:t>https://github.com/mskilab/JaBbA</a:t>
            </a:r>
          </a:p>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pic>
        <p:nvPicPr>
          <p:cNvPr id="4" name="Picture 3" descr="Graphical user interface, text, application&#10;&#10;Description automatically generated">
            <a:extLst>
              <a:ext uri="{FF2B5EF4-FFF2-40B4-BE49-F238E27FC236}">
                <a16:creationId xmlns:a16="http://schemas.microsoft.com/office/drawing/2014/main" id="{BDD84A7D-CB32-4F22-9440-1014B54F6521}"/>
              </a:ext>
            </a:extLst>
          </p:cNvPr>
          <p:cNvPicPr>
            <a:picLocks noChangeAspect="1"/>
          </p:cNvPicPr>
          <p:nvPr/>
        </p:nvPicPr>
        <p:blipFill>
          <a:blip r:embed="rId3"/>
          <a:stretch>
            <a:fillRect/>
          </a:stretch>
        </p:blipFill>
        <p:spPr>
          <a:xfrm>
            <a:off x="428964" y="5011690"/>
            <a:ext cx="2763272" cy="1716984"/>
          </a:xfrm>
          <a:prstGeom prst="rect">
            <a:avLst/>
          </a:prstGeom>
        </p:spPr>
      </p:pic>
    </p:spTree>
    <p:extLst>
      <p:ext uri="{BB962C8B-B14F-4D97-AF65-F5344CB8AC3E}">
        <p14:creationId xmlns:p14="http://schemas.microsoft.com/office/powerpoint/2010/main" val="8672817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52F20-071F-4BCC-8B64-6B8F5DF7E4DE}"/>
              </a:ext>
            </a:extLst>
          </p:cNvPr>
          <p:cNvSpPr>
            <a:spLocks noGrp="1"/>
          </p:cNvSpPr>
          <p:nvPr>
            <p:ph type="title"/>
          </p:nvPr>
        </p:nvSpPr>
        <p:spPr/>
        <p:txBody>
          <a:bodyPr/>
          <a:lstStyle/>
          <a:p>
            <a:r>
              <a:rPr lang="en-US" dirty="0"/>
              <a:t>JaBbA accurately estimates junction copy number</a:t>
            </a:r>
          </a:p>
        </p:txBody>
      </p:sp>
      <p:pic>
        <p:nvPicPr>
          <p:cNvPr id="8" name="Content Placeholder 7" descr="Diagram&#10;&#10;Description automatically generated">
            <a:extLst>
              <a:ext uri="{FF2B5EF4-FFF2-40B4-BE49-F238E27FC236}">
                <a16:creationId xmlns:a16="http://schemas.microsoft.com/office/drawing/2014/main" id="{FAE9079A-E4B6-4238-8857-2565E57686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6119" y="2002564"/>
            <a:ext cx="3191262" cy="3997460"/>
          </a:xfrm>
        </p:spPr>
      </p:pic>
      <p:pic>
        <p:nvPicPr>
          <p:cNvPr id="10" name="Content Placeholder 9" descr="Chart, diagram&#10;&#10;Description automatically generated">
            <a:extLst>
              <a:ext uri="{FF2B5EF4-FFF2-40B4-BE49-F238E27FC236}">
                <a16:creationId xmlns:a16="http://schemas.microsoft.com/office/drawing/2014/main" id="{00912821-4FEA-4277-92EA-BC163DDDAE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31952" y="2441121"/>
            <a:ext cx="4166010" cy="3477986"/>
          </a:xfrm>
        </p:spPr>
      </p:pic>
      <p:sp>
        <p:nvSpPr>
          <p:cNvPr id="11" name="TextBox 10">
            <a:extLst>
              <a:ext uri="{FF2B5EF4-FFF2-40B4-BE49-F238E27FC236}">
                <a16:creationId xmlns:a16="http://schemas.microsoft.com/office/drawing/2014/main" id="{59F66895-B3EE-4018-96C0-5449653E5B99}"/>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242957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A2ED097-1992-8648-A737-873FDA8FB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0" t="1" b="23096"/>
          <a:stretch/>
        </p:blipFill>
        <p:spPr bwMode="auto">
          <a:xfrm>
            <a:off x="4572000" y="266119"/>
            <a:ext cx="3307976" cy="30862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DA394C-BBC2-BD40-B02E-0333FF2C7C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177" b="13868"/>
          <a:stretch/>
        </p:blipFill>
        <p:spPr bwMode="auto">
          <a:xfrm>
            <a:off x="4572000" y="3420034"/>
            <a:ext cx="4315857" cy="2196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people posing for a photo&#10;&#10;Description automatically generated">
            <a:extLst>
              <a:ext uri="{FF2B5EF4-FFF2-40B4-BE49-F238E27FC236}">
                <a16:creationId xmlns:a16="http://schemas.microsoft.com/office/drawing/2014/main" id="{5FA24AFA-CEA8-E744-BE96-7B78D88AFBE5}"/>
              </a:ext>
            </a:extLst>
          </p:cNvPr>
          <p:cNvPicPr>
            <a:picLocks noChangeAspect="1"/>
          </p:cNvPicPr>
          <p:nvPr/>
        </p:nvPicPr>
        <p:blipFill rotWithShape="1">
          <a:blip r:embed="rId5"/>
          <a:srcRect l="4471" r="2963" b="40133"/>
          <a:stretch/>
        </p:blipFill>
        <p:spPr>
          <a:xfrm>
            <a:off x="865740" y="1788036"/>
            <a:ext cx="3628142" cy="1564334"/>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10E26BB0-3ED4-43FF-A76E-65F5260E0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70" y="3420034"/>
            <a:ext cx="4061012" cy="2707341"/>
          </a:xfrm>
          <a:prstGeom prst="rect">
            <a:avLst/>
          </a:prstGeom>
        </p:spPr>
      </p:pic>
      <p:sp>
        <p:nvSpPr>
          <p:cNvPr id="12" name="TextBox 11">
            <a:extLst>
              <a:ext uri="{FF2B5EF4-FFF2-40B4-BE49-F238E27FC236}">
                <a16:creationId xmlns:a16="http://schemas.microsoft.com/office/drawing/2014/main" id="{E3AC21D6-4DCE-4C00-B5C2-143333980E7D}"/>
              </a:ext>
            </a:extLst>
          </p:cNvPr>
          <p:cNvSpPr txBox="1"/>
          <p:nvPr/>
        </p:nvSpPr>
        <p:spPr>
          <a:xfrm>
            <a:off x="665630" y="642328"/>
            <a:ext cx="2514600" cy="369332"/>
          </a:xfrm>
          <a:prstGeom prst="rect">
            <a:avLst/>
          </a:prstGeom>
          <a:noFill/>
        </p:spPr>
        <p:txBody>
          <a:bodyPr wrap="square">
            <a:spAutoFit/>
          </a:bodyPr>
          <a:lstStyle/>
          <a:p>
            <a:r>
              <a:rPr lang="en-US" sz="1800" b="1" dirty="0"/>
              <a:t>Marcin Imielinski lab</a:t>
            </a:r>
          </a:p>
        </p:txBody>
      </p:sp>
    </p:spTree>
    <p:extLst>
      <p:ext uri="{BB962C8B-B14F-4D97-AF65-F5344CB8AC3E}">
        <p14:creationId xmlns:p14="http://schemas.microsoft.com/office/powerpoint/2010/main" val="280666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F5B4-99F6-442A-95B1-F3120DF8B3CD}"/>
              </a:ext>
            </a:extLst>
          </p:cNvPr>
          <p:cNvSpPr>
            <a:spLocks noGrp="1"/>
          </p:cNvSpPr>
          <p:nvPr>
            <p:ph type="title"/>
          </p:nvPr>
        </p:nvSpPr>
        <p:spPr/>
        <p:txBody>
          <a:bodyPr/>
          <a:lstStyle/>
          <a:p>
            <a:r>
              <a:rPr lang="en-US" dirty="0"/>
              <a:t>JaBbA incorporates the true junctions, places the true CN change points, and estimate accurate CN</a:t>
            </a:r>
          </a:p>
        </p:txBody>
      </p:sp>
      <p:pic>
        <p:nvPicPr>
          <p:cNvPr id="4" name="Content Placeholder 3">
            <a:extLst>
              <a:ext uri="{FF2B5EF4-FFF2-40B4-BE49-F238E27FC236}">
                <a16:creationId xmlns:a16="http://schemas.microsoft.com/office/drawing/2014/main" id="{7268CDF6-159C-416E-A5B8-B7C6FA313A7E}"/>
              </a:ext>
            </a:extLst>
          </p:cNvPr>
          <p:cNvPicPr>
            <a:picLocks noGrp="1" noChangeAspect="1"/>
          </p:cNvPicPr>
          <p:nvPr>
            <p:ph idx="1"/>
          </p:nvPr>
        </p:nvPicPr>
        <p:blipFill>
          <a:blip r:embed="rId2"/>
          <a:stretch>
            <a:fillRect/>
          </a:stretch>
        </p:blipFill>
        <p:spPr>
          <a:xfrm>
            <a:off x="23379" y="1875865"/>
            <a:ext cx="9097241" cy="3731559"/>
          </a:xfrm>
          <a:prstGeom prst="rect">
            <a:avLst/>
          </a:prstGeom>
        </p:spPr>
      </p:pic>
      <p:sp>
        <p:nvSpPr>
          <p:cNvPr id="5" name="TextBox 4">
            <a:extLst>
              <a:ext uri="{FF2B5EF4-FFF2-40B4-BE49-F238E27FC236}">
                <a16:creationId xmlns:a16="http://schemas.microsoft.com/office/drawing/2014/main" id="{6BD6C47D-69FE-4F72-B731-2CCC43B92AFA}"/>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40178839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74EF-F47D-4A5A-8185-EE1BC0CA244A}"/>
              </a:ext>
            </a:extLst>
          </p:cNvPr>
          <p:cNvSpPr>
            <a:spLocks noGrp="1"/>
          </p:cNvSpPr>
          <p:nvPr>
            <p:ph type="title"/>
          </p:nvPr>
        </p:nvSpPr>
        <p:spPr/>
        <p:txBody>
          <a:bodyPr/>
          <a:lstStyle/>
          <a:p>
            <a:r>
              <a:rPr lang="en-US" dirty="0"/>
              <a:t>JaBbA: Higher fidelity + wider dynamic range</a:t>
            </a:r>
          </a:p>
        </p:txBody>
      </p:sp>
      <p:pic>
        <p:nvPicPr>
          <p:cNvPr id="4" name="Content Placeholder 3">
            <a:extLst>
              <a:ext uri="{FF2B5EF4-FFF2-40B4-BE49-F238E27FC236}">
                <a16:creationId xmlns:a16="http://schemas.microsoft.com/office/drawing/2014/main" id="{91993FB0-E089-473C-A68E-15A6B8C418FD}"/>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06923" y="1292047"/>
            <a:ext cx="5930153" cy="5435148"/>
          </a:xfrm>
          <a:prstGeom prst="rect">
            <a:avLst/>
          </a:prstGeom>
        </p:spPr>
      </p:pic>
      <p:sp>
        <p:nvSpPr>
          <p:cNvPr id="5" name="TextBox 4">
            <a:extLst>
              <a:ext uri="{FF2B5EF4-FFF2-40B4-BE49-F238E27FC236}">
                <a16:creationId xmlns:a16="http://schemas.microsoft.com/office/drawing/2014/main" id="{499751CE-0A9C-4C51-B78E-7A23FA432FE7}"/>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3515447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B976-57F4-4862-8EAA-71A9FE4DF65F}"/>
              </a:ext>
            </a:extLst>
          </p:cNvPr>
          <p:cNvSpPr>
            <a:spLocks noGrp="1"/>
          </p:cNvSpPr>
          <p:nvPr>
            <p:ph type="title"/>
          </p:nvPr>
        </p:nvSpPr>
        <p:spPr/>
        <p:txBody>
          <a:bodyPr/>
          <a:lstStyle/>
          <a:p>
            <a:r>
              <a:rPr lang="en-US" dirty="0"/>
              <a:t>Reconstructed HER2 amplicon by BFB</a:t>
            </a:r>
          </a:p>
        </p:txBody>
      </p:sp>
      <p:pic>
        <p:nvPicPr>
          <p:cNvPr id="4" name="Content Placeholder 3">
            <a:extLst>
              <a:ext uri="{FF2B5EF4-FFF2-40B4-BE49-F238E27FC236}">
                <a16:creationId xmlns:a16="http://schemas.microsoft.com/office/drawing/2014/main" id="{1A9804B6-7CEF-42E6-85F5-196D8BAF6F75}"/>
              </a:ext>
            </a:extLst>
          </p:cNvPr>
          <p:cNvPicPr>
            <a:picLocks noGrp="1" noChangeAspect="1"/>
          </p:cNvPicPr>
          <p:nvPr>
            <p:ph idx="1"/>
          </p:nvPr>
        </p:nvPicPr>
        <p:blipFill>
          <a:blip r:embed="rId2"/>
          <a:stretch>
            <a:fillRect/>
          </a:stretch>
        </p:blipFill>
        <p:spPr>
          <a:xfrm>
            <a:off x="2507876" y="1435444"/>
            <a:ext cx="4128247" cy="5105717"/>
          </a:xfrm>
          <a:prstGeom prst="rect">
            <a:avLst/>
          </a:prstGeom>
        </p:spPr>
      </p:pic>
      <p:sp>
        <p:nvSpPr>
          <p:cNvPr id="5" name="TextBox 4">
            <a:extLst>
              <a:ext uri="{FF2B5EF4-FFF2-40B4-BE49-F238E27FC236}">
                <a16:creationId xmlns:a16="http://schemas.microsoft.com/office/drawing/2014/main" id="{5BAA2047-A321-468C-9FFA-A89EA2303700}"/>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33332425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3328-0FBC-49AD-AC31-8AC84B167D8E}"/>
              </a:ext>
            </a:extLst>
          </p:cNvPr>
          <p:cNvSpPr>
            <a:spLocks noGrp="1"/>
          </p:cNvSpPr>
          <p:nvPr>
            <p:ph type="title"/>
          </p:nvPr>
        </p:nvSpPr>
        <p:spPr/>
        <p:txBody>
          <a:bodyPr/>
          <a:lstStyle/>
          <a:p>
            <a:r>
              <a:rPr lang="en-US" dirty="0"/>
              <a:t>Application programming interface for genome graphs</a:t>
            </a:r>
          </a:p>
        </p:txBody>
      </p:sp>
      <p:pic>
        <p:nvPicPr>
          <p:cNvPr id="4" name="Content Placeholder 3">
            <a:extLst>
              <a:ext uri="{FF2B5EF4-FFF2-40B4-BE49-F238E27FC236}">
                <a16:creationId xmlns:a16="http://schemas.microsoft.com/office/drawing/2014/main" id="{C395F261-4D9F-4500-9990-73C78DA3DC94}"/>
              </a:ext>
            </a:extLst>
          </p:cNvPr>
          <p:cNvPicPr>
            <a:picLocks noGrp="1" noChangeAspect="1"/>
          </p:cNvPicPr>
          <p:nvPr>
            <p:ph idx="1"/>
          </p:nvPr>
        </p:nvPicPr>
        <p:blipFill>
          <a:blip r:embed="rId2"/>
          <a:stretch>
            <a:fillRect/>
          </a:stretch>
        </p:blipFill>
        <p:spPr>
          <a:xfrm>
            <a:off x="1095791" y="1825625"/>
            <a:ext cx="6952417" cy="4351338"/>
          </a:xfrm>
          <a:prstGeom prst="rect">
            <a:avLst/>
          </a:prstGeom>
        </p:spPr>
      </p:pic>
      <p:sp>
        <p:nvSpPr>
          <p:cNvPr id="6" name="TextBox 5">
            <a:extLst>
              <a:ext uri="{FF2B5EF4-FFF2-40B4-BE49-F238E27FC236}">
                <a16:creationId xmlns:a16="http://schemas.microsoft.com/office/drawing/2014/main" id="{D11D8562-BB61-4243-9E7F-3F3A094FA7AF}"/>
              </a:ext>
            </a:extLst>
          </p:cNvPr>
          <p:cNvSpPr txBox="1"/>
          <p:nvPr/>
        </p:nvSpPr>
        <p:spPr>
          <a:xfrm>
            <a:off x="6082393" y="6427113"/>
            <a:ext cx="3061607" cy="430887"/>
          </a:xfrm>
          <a:prstGeom prst="rect">
            <a:avLst/>
          </a:prstGeom>
          <a:noFill/>
        </p:spPr>
        <p:txBody>
          <a:bodyPr wrap="square">
            <a:spAutoFit/>
          </a:bodyPr>
          <a:lstStyle/>
          <a:p>
            <a:pPr algn="r"/>
            <a:r>
              <a:rPr lang="en-US" sz="1100" dirty="0"/>
              <a:t>https://github.com/mskilab/gGnome</a:t>
            </a:r>
          </a:p>
          <a:p>
            <a:pPr algn="r"/>
            <a:r>
              <a:rPr lang="en-US" sz="1100" dirty="0"/>
              <a:t>http://mskilab.com/gGnome/tutorial.html</a:t>
            </a:r>
          </a:p>
        </p:txBody>
      </p:sp>
    </p:spTree>
    <p:extLst>
      <p:ext uri="{BB962C8B-B14F-4D97-AF65-F5344CB8AC3E}">
        <p14:creationId xmlns:p14="http://schemas.microsoft.com/office/powerpoint/2010/main" val="422681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65AE-6A29-48F0-909A-593E370958B4}"/>
              </a:ext>
            </a:extLst>
          </p:cNvPr>
          <p:cNvSpPr>
            <a:spLocks noGrp="1"/>
          </p:cNvSpPr>
          <p:nvPr>
            <p:ph type="title"/>
          </p:nvPr>
        </p:nvSpPr>
        <p:spPr/>
        <p:txBody>
          <a:bodyPr/>
          <a:lstStyle/>
          <a:p>
            <a:r>
              <a:rPr lang="en-US" dirty="0"/>
              <a:t>Interactive visualization of genome graphs</a:t>
            </a:r>
          </a:p>
        </p:txBody>
      </p:sp>
      <p:pic>
        <p:nvPicPr>
          <p:cNvPr id="7" name="Content Placeholder 6" descr="Graphical user interface, chart&#10;&#10;Description automatically generated">
            <a:hlinkClick r:id="rId2"/>
            <a:extLst>
              <a:ext uri="{FF2B5EF4-FFF2-40B4-BE49-F238E27FC236}">
                <a16:creationId xmlns:a16="http://schemas.microsoft.com/office/drawing/2014/main" id="{02B12FDC-FE1F-4147-B6E7-8AEE647586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606" y="1793451"/>
            <a:ext cx="7700788" cy="3011430"/>
          </a:xfrm>
        </p:spPr>
      </p:pic>
      <p:pic>
        <p:nvPicPr>
          <p:cNvPr id="8194" name="Picture 2" descr="Charalampos Xanthopoulakis M.S.">
            <a:extLst>
              <a:ext uri="{FF2B5EF4-FFF2-40B4-BE49-F238E27FC236}">
                <a16:creationId xmlns:a16="http://schemas.microsoft.com/office/drawing/2014/main" id="{9A257995-86DB-4269-95FE-E4E739B56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32" y="4907643"/>
            <a:ext cx="1361395" cy="13400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5B4AE8-DC42-4F94-A215-B2CC29A7E4BF}"/>
              </a:ext>
            </a:extLst>
          </p:cNvPr>
          <p:cNvSpPr txBox="1"/>
          <p:nvPr/>
        </p:nvSpPr>
        <p:spPr>
          <a:xfrm>
            <a:off x="6548718" y="6427113"/>
            <a:ext cx="2595282" cy="430887"/>
          </a:xfrm>
          <a:prstGeom prst="rect">
            <a:avLst/>
          </a:prstGeom>
          <a:noFill/>
        </p:spPr>
        <p:txBody>
          <a:bodyPr wrap="square">
            <a:spAutoFit/>
          </a:bodyPr>
          <a:lstStyle/>
          <a:p>
            <a:pPr algn="r"/>
            <a:r>
              <a:rPr lang="en-US" sz="1100" dirty="0" err="1"/>
              <a:t>Charalampos</a:t>
            </a:r>
            <a:r>
              <a:rPr lang="en-US" sz="1100" dirty="0"/>
              <a:t> </a:t>
            </a:r>
            <a:r>
              <a:rPr lang="en-US" sz="1100" dirty="0" err="1"/>
              <a:t>Xanthopoulakis</a:t>
            </a:r>
            <a:endParaRPr lang="en-US" sz="1100" dirty="0"/>
          </a:p>
          <a:p>
            <a:pPr algn="r"/>
            <a:r>
              <a:rPr lang="en-US" sz="1100" dirty="0"/>
              <a:t>http://mskilab.com/gGraph</a:t>
            </a:r>
          </a:p>
        </p:txBody>
      </p:sp>
    </p:spTree>
    <p:extLst>
      <p:ext uri="{BB962C8B-B14F-4D97-AF65-F5344CB8AC3E}">
        <p14:creationId xmlns:p14="http://schemas.microsoft.com/office/powerpoint/2010/main" val="2493868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1AB1-90EC-4055-899D-160F649BE74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95F4C5E-7184-48E0-A874-27FD4E161247}"/>
              </a:ext>
            </a:extLst>
          </p:cNvPr>
          <p:cNvSpPr>
            <a:spLocks noGrp="1"/>
          </p:cNvSpPr>
          <p:nvPr>
            <p:ph idx="1"/>
          </p:nvPr>
        </p:nvSpPr>
        <p:spPr/>
        <p:txBody>
          <a:bodyPr>
            <a:normAutofit/>
          </a:bodyPr>
          <a:lstStyle/>
          <a:p>
            <a:pPr>
              <a:lnSpc>
                <a:spcPct val="200000"/>
              </a:lnSpc>
            </a:pPr>
            <a:r>
              <a:rPr lang="en-US" sz="1800" dirty="0"/>
              <a:t>Defined genome graph data structure to represent rearranged genomes</a:t>
            </a:r>
          </a:p>
          <a:p>
            <a:pPr>
              <a:lnSpc>
                <a:spcPct val="200000"/>
              </a:lnSpc>
            </a:pPr>
            <a:r>
              <a:rPr lang="en-US" sz="1800" dirty="0"/>
              <a:t>Developed Junction Balance Analysis to accurately and robustly infer genome graphs from WGS</a:t>
            </a:r>
          </a:p>
          <a:p>
            <a:pPr>
              <a:lnSpc>
                <a:spcPct val="200000"/>
              </a:lnSpc>
            </a:pPr>
            <a:r>
              <a:rPr lang="en-US" sz="1800" dirty="0"/>
              <a:t>Built practical and versatile APIs for genome graphs</a:t>
            </a:r>
          </a:p>
          <a:p>
            <a:pPr>
              <a:lnSpc>
                <a:spcPct val="200000"/>
              </a:lnSpc>
            </a:pPr>
            <a:r>
              <a:rPr lang="en-US" sz="1800" dirty="0"/>
              <a:t>Designed interactive genome browser visualizing genome graphs over </a:t>
            </a:r>
            <a:r>
              <a:rPr lang="en-US" sz="1800" dirty="0" err="1"/>
              <a:t>discontiguous</a:t>
            </a:r>
            <a:r>
              <a:rPr lang="en-US" sz="1800" dirty="0"/>
              <a:t> windows</a:t>
            </a:r>
          </a:p>
        </p:txBody>
      </p:sp>
    </p:spTree>
    <p:extLst>
      <p:ext uri="{BB962C8B-B14F-4D97-AF65-F5344CB8AC3E}">
        <p14:creationId xmlns:p14="http://schemas.microsoft.com/office/powerpoint/2010/main" val="251212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1F8F8-3AD5-4B5F-92F3-FDA46F736045}"/>
              </a:ext>
            </a:extLst>
          </p:cNvPr>
          <p:cNvSpPr txBox="1"/>
          <p:nvPr/>
        </p:nvSpPr>
        <p:spPr>
          <a:xfrm>
            <a:off x="948018" y="2586493"/>
            <a:ext cx="7247964" cy="1685013"/>
          </a:xfrm>
          <a:prstGeom prst="rect">
            <a:avLst/>
          </a:prstGeom>
          <a:noFill/>
        </p:spPr>
        <p:txBody>
          <a:bodyPr wrap="square">
            <a:spAutoFit/>
          </a:bodyPr>
          <a:lstStyle/>
          <a:p>
            <a:pPr algn="ctr">
              <a:lnSpc>
                <a:spcPct val="200000"/>
              </a:lnSpc>
            </a:pPr>
            <a:r>
              <a:rPr lang="en-US" dirty="0"/>
              <a:t>CHAPTER 3</a:t>
            </a:r>
          </a:p>
          <a:p>
            <a:pPr algn="ctr">
              <a:lnSpc>
                <a:spcPct val="200000"/>
              </a:lnSpc>
            </a:pPr>
            <a:r>
              <a:rPr lang="en-US" b="1" dirty="0"/>
              <a:t>Distinct Classes Of Complex Structural Variant Uncovered Across Thousands Of Cancer Genome Graphs</a:t>
            </a:r>
          </a:p>
        </p:txBody>
      </p:sp>
    </p:spTree>
    <p:extLst>
      <p:ext uri="{BB962C8B-B14F-4D97-AF65-F5344CB8AC3E}">
        <p14:creationId xmlns:p14="http://schemas.microsoft.com/office/powerpoint/2010/main" val="2354595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67F0-C62B-46DA-B07A-2AE2E0328042}"/>
              </a:ext>
            </a:extLst>
          </p:cNvPr>
          <p:cNvSpPr>
            <a:spLocks noGrp="1"/>
          </p:cNvSpPr>
          <p:nvPr>
            <p:ph type="title"/>
          </p:nvPr>
        </p:nvSpPr>
        <p:spPr/>
        <p:txBody>
          <a:bodyPr/>
          <a:lstStyle/>
          <a:p>
            <a:r>
              <a:rPr lang="en-US" dirty="0"/>
              <a:t>Pan-cancer genome graphs define</a:t>
            </a:r>
            <a:br>
              <a:rPr lang="en-US" dirty="0"/>
            </a:br>
            <a:r>
              <a:rPr lang="en-US" dirty="0"/>
              <a:t>distinct classes of SVs</a:t>
            </a:r>
          </a:p>
        </p:txBody>
      </p:sp>
      <p:pic>
        <p:nvPicPr>
          <p:cNvPr id="13" name="Content Placeholder 12" descr="Chart, histogram&#10;&#10;Description automatically generated">
            <a:extLst>
              <a:ext uri="{FF2B5EF4-FFF2-40B4-BE49-F238E27FC236}">
                <a16:creationId xmlns:a16="http://schemas.microsoft.com/office/drawing/2014/main" id="{67139763-71A6-48A6-A298-586DEB1166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35141" y="2823275"/>
            <a:ext cx="3580209" cy="2675964"/>
          </a:xfrm>
        </p:spPr>
      </p:pic>
      <p:pic>
        <p:nvPicPr>
          <p:cNvPr id="11" name="Content Placeholder 10" descr="Diagram&#10;&#10;Description automatically generated">
            <a:extLst>
              <a:ext uri="{FF2B5EF4-FFF2-40B4-BE49-F238E27FC236}">
                <a16:creationId xmlns:a16="http://schemas.microsoft.com/office/drawing/2014/main" id="{1A3DD971-1C6C-4DA1-9A9F-A39539A5823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420994"/>
            <a:ext cx="3886200" cy="3160599"/>
          </a:xfrm>
        </p:spPr>
      </p:pic>
      <p:sp>
        <p:nvSpPr>
          <p:cNvPr id="14" name="TextBox 13">
            <a:extLst>
              <a:ext uri="{FF2B5EF4-FFF2-40B4-BE49-F238E27FC236}">
                <a16:creationId xmlns:a16="http://schemas.microsoft.com/office/drawing/2014/main" id="{B359BCD9-A0FF-4862-A433-17CCCBB66269}"/>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32549454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026C-198A-BB43-A042-87D2DAD50BC6}"/>
              </a:ext>
            </a:extLst>
          </p:cNvPr>
          <p:cNvSpPr>
            <a:spLocks noGrp="1"/>
          </p:cNvSpPr>
          <p:nvPr>
            <p:ph type="title"/>
          </p:nvPr>
        </p:nvSpPr>
        <p:spPr/>
        <p:txBody>
          <a:bodyPr/>
          <a:lstStyle/>
          <a:p>
            <a:r>
              <a:rPr lang="en-US" dirty="0" err="1"/>
              <a:t>Pyrgo</a:t>
            </a:r>
            <a:r>
              <a:rPr lang="en-US" dirty="0"/>
              <a:t> - tower of tandem duplications</a:t>
            </a:r>
            <a:br>
              <a:rPr lang="en-US" dirty="0"/>
            </a:br>
            <a:r>
              <a:rPr lang="en-US" dirty="0" err="1"/>
              <a:t>Rigma</a:t>
            </a:r>
            <a:r>
              <a:rPr lang="en-US" dirty="0"/>
              <a:t> – rift of simple deletions</a:t>
            </a:r>
          </a:p>
        </p:txBody>
      </p:sp>
      <p:pic>
        <p:nvPicPr>
          <p:cNvPr id="5" name="Picture 4">
            <a:extLst>
              <a:ext uri="{FF2B5EF4-FFF2-40B4-BE49-F238E27FC236}">
                <a16:creationId xmlns:a16="http://schemas.microsoft.com/office/drawing/2014/main" id="{29C906CA-7C15-EA42-BD0D-FD26C7A3FA8A}"/>
              </a:ext>
            </a:extLst>
          </p:cNvPr>
          <p:cNvPicPr>
            <a:picLocks noChangeAspect="1"/>
          </p:cNvPicPr>
          <p:nvPr/>
        </p:nvPicPr>
        <p:blipFill>
          <a:blip r:embed="rId3"/>
          <a:stretch>
            <a:fillRect/>
          </a:stretch>
        </p:blipFill>
        <p:spPr>
          <a:xfrm>
            <a:off x="795070" y="2064762"/>
            <a:ext cx="626580" cy="633192"/>
          </a:xfrm>
          <a:prstGeom prst="rect">
            <a:avLst/>
          </a:prstGeom>
        </p:spPr>
      </p:pic>
      <p:pic>
        <p:nvPicPr>
          <p:cNvPr id="6" name="Picture 5">
            <a:extLst>
              <a:ext uri="{FF2B5EF4-FFF2-40B4-BE49-F238E27FC236}">
                <a16:creationId xmlns:a16="http://schemas.microsoft.com/office/drawing/2014/main" id="{40C83F1E-9DB9-8546-AB5D-8AC6107C6310}"/>
              </a:ext>
            </a:extLst>
          </p:cNvPr>
          <p:cNvPicPr>
            <a:picLocks noChangeAspect="1"/>
          </p:cNvPicPr>
          <p:nvPr/>
        </p:nvPicPr>
        <p:blipFill>
          <a:blip r:embed="rId4"/>
          <a:stretch>
            <a:fillRect/>
          </a:stretch>
        </p:blipFill>
        <p:spPr>
          <a:xfrm>
            <a:off x="858435" y="3040168"/>
            <a:ext cx="499850" cy="1012041"/>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06AB9363-B895-6C42-A46C-4097F9680387}"/>
              </a:ext>
            </a:extLst>
          </p:cNvPr>
          <p:cNvPicPr>
            <a:picLocks noChangeAspect="1"/>
          </p:cNvPicPr>
          <p:nvPr/>
        </p:nvPicPr>
        <p:blipFill rotWithShape="1">
          <a:blip r:embed="rId5"/>
          <a:srcRect r="13039"/>
          <a:stretch/>
        </p:blipFill>
        <p:spPr>
          <a:xfrm>
            <a:off x="1563831" y="1897168"/>
            <a:ext cx="2619040" cy="2286000"/>
          </a:xfrm>
          <a:prstGeom prst="rect">
            <a:avLst/>
          </a:prstGeom>
        </p:spPr>
      </p:pic>
      <p:pic>
        <p:nvPicPr>
          <p:cNvPr id="11" name="Picture 10">
            <a:extLst>
              <a:ext uri="{FF2B5EF4-FFF2-40B4-BE49-F238E27FC236}">
                <a16:creationId xmlns:a16="http://schemas.microsoft.com/office/drawing/2014/main" id="{43732DF8-7B93-441F-8116-4085023098BF}"/>
              </a:ext>
            </a:extLst>
          </p:cNvPr>
          <p:cNvPicPr>
            <a:picLocks noChangeAspect="1"/>
          </p:cNvPicPr>
          <p:nvPr/>
        </p:nvPicPr>
        <p:blipFill>
          <a:blip r:embed="rId6"/>
          <a:stretch>
            <a:fillRect/>
          </a:stretch>
        </p:blipFill>
        <p:spPr>
          <a:xfrm>
            <a:off x="4448850" y="5321099"/>
            <a:ext cx="971197" cy="657426"/>
          </a:xfrm>
          <a:prstGeom prst="rect">
            <a:avLst/>
          </a:prstGeom>
        </p:spPr>
      </p:pic>
      <p:pic>
        <p:nvPicPr>
          <p:cNvPr id="12" name="Picture 11">
            <a:extLst>
              <a:ext uri="{FF2B5EF4-FFF2-40B4-BE49-F238E27FC236}">
                <a16:creationId xmlns:a16="http://schemas.microsoft.com/office/drawing/2014/main" id="{AB2151E9-C13E-4C03-95A1-A9A26FB711A6}"/>
              </a:ext>
            </a:extLst>
          </p:cNvPr>
          <p:cNvPicPr>
            <a:picLocks noChangeAspect="1"/>
          </p:cNvPicPr>
          <p:nvPr/>
        </p:nvPicPr>
        <p:blipFill>
          <a:blip r:embed="rId7"/>
          <a:stretch>
            <a:fillRect/>
          </a:stretch>
        </p:blipFill>
        <p:spPr>
          <a:xfrm>
            <a:off x="4282004" y="3938240"/>
            <a:ext cx="1109049" cy="745675"/>
          </a:xfrm>
          <a:prstGeom prst="rect">
            <a:avLst/>
          </a:prstGeom>
        </p:spPr>
      </p:pic>
      <p:pic>
        <p:nvPicPr>
          <p:cNvPr id="13" name="Picture 12" descr="A close up of a map&#10;&#10;Description automatically generated">
            <a:extLst>
              <a:ext uri="{FF2B5EF4-FFF2-40B4-BE49-F238E27FC236}">
                <a16:creationId xmlns:a16="http://schemas.microsoft.com/office/drawing/2014/main" id="{4735178C-5035-48F3-A284-3A580F145239}"/>
              </a:ext>
            </a:extLst>
          </p:cNvPr>
          <p:cNvPicPr>
            <a:picLocks noChangeAspect="1"/>
          </p:cNvPicPr>
          <p:nvPr/>
        </p:nvPicPr>
        <p:blipFill rotWithShape="1">
          <a:blip r:embed="rId8"/>
          <a:srcRect l="17870"/>
          <a:stretch/>
        </p:blipFill>
        <p:spPr>
          <a:xfrm>
            <a:off x="5439609" y="3429000"/>
            <a:ext cx="3075741" cy="2828927"/>
          </a:xfrm>
          <a:prstGeom prst="rect">
            <a:avLst/>
          </a:prstGeom>
        </p:spPr>
      </p:pic>
      <p:sp>
        <p:nvSpPr>
          <p:cNvPr id="14" name="TextBox 13">
            <a:extLst>
              <a:ext uri="{FF2B5EF4-FFF2-40B4-BE49-F238E27FC236}">
                <a16:creationId xmlns:a16="http://schemas.microsoft.com/office/drawing/2014/main" id="{D5D18EAD-4DE3-42E8-B9A6-F2A9900AEEFF}"/>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2566565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10852B-6EF3-48EE-9767-0A21D2DB0761}"/>
              </a:ext>
            </a:extLst>
          </p:cNvPr>
          <p:cNvSpPr>
            <a:spLocks noGrp="1"/>
          </p:cNvSpPr>
          <p:nvPr>
            <p:ph type="title"/>
          </p:nvPr>
        </p:nvSpPr>
        <p:spPr/>
        <p:txBody>
          <a:bodyPr>
            <a:normAutofit/>
          </a:bodyPr>
          <a:lstStyle/>
          <a:p>
            <a:r>
              <a:rPr lang="en-US" dirty="0"/>
              <a:t>Clustering amplified subgraphs with high JCN</a:t>
            </a:r>
          </a:p>
        </p:txBody>
      </p:sp>
      <p:pic>
        <p:nvPicPr>
          <p:cNvPr id="9" name="Content Placeholder 8" descr="Diagram&#10;&#10;Description automatically generated">
            <a:extLst>
              <a:ext uri="{FF2B5EF4-FFF2-40B4-BE49-F238E27FC236}">
                <a16:creationId xmlns:a16="http://schemas.microsoft.com/office/drawing/2014/main" id="{99EED06A-9A1A-4D04-9822-A25E0160AA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981" y="1976719"/>
            <a:ext cx="8358090" cy="3342076"/>
          </a:xfrm>
        </p:spPr>
      </p:pic>
      <p:sp>
        <p:nvSpPr>
          <p:cNvPr id="14" name="TextBox 13">
            <a:extLst>
              <a:ext uri="{FF2B5EF4-FFF2-40B4-BE49-F238E27FC236}">
                <a16:creationId xmlns:a16="http://schemas.microsoft.com/office/drawing/2014/main" id="{6FE6DA81-B6EB-43E5-BD62-08A51062A6F4}"/>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299102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95D1-2D9E-4AB6-B22B-991AD2EE7BAF}"/>
              </a:ext>
            </a:extLst>
          </p:cNvPr>
          <p:cNvSpPr>
            <a:spLocks noGrp="1"/>
          </p:cNvSpPr>
          <p:nvPr>
            <p:ph type="ctrTitle"/>
          </p:nvPr>
        </p:nvSpPr>
        <p:spPr/>
        <p:txBody>
          <a:bodyPr/>
          <a:lstStyle/>
          <a:p>
            <a:r>
              <a:rPr lang="en-US" dirty="0"/>
              <a:t>A genome graph paradigm for cancer genome structure</a:t>
            </a:r>
          </a:p>
        </p:txBody>
      </p:sp>
      <p:sp>
        <p:nvSpPr>
          <p:cNvPr id="3" name="Subtitle 2">
            <a:extLst>
              <a:ext uri="{FF2B5EF4-FFF2-40B4-BE49-F238E27FC236}">
                <a16:creationId xmlns:a16="http://schemas.microsoft.com/office/drawing/2014/main" id="{71B278D3-48B3-4B78-B3BB-6B4878ED3098}"/>
              </a:ext>
            </a:extLst>
          </p:cNvPr>
          <p:cNvSpPr>
            <a:spLocks noGrp="1"/>
          </p:cNvSpPr>
          <p:nvPr>
            <p:ph type="subTitle" idx="1"/>
          </p:nvPr>
        </p:nvSpPr>
        <p:spPr/>
        <p:txBody>
          <a:bodyPr>
            <a:normAutofit/>
          </a:bodyPr>
          <a:lstStyle/>
          <a:p>
            <a:r>
              <a:rPr lang="en-US" dirty="0"/>
              <a:t>Xiaotong Yao</a:t>
            </a:r>
          </a:p>
          <a:p>
            <a:r>
              <a:rPr lang="en-US" dirty="0"/>
              <a:t>Advisor: Marcin Imielinski</a:t>
            </a:r>
          </a:p>
          <a:p>
            <a:r>
              <a:rPr lang="en-US" sz="1350" dirty="0"/>
              <a:t>In partial fulfillment of the requirements for the degree of </a:t>
            </a:r>
          </a:p>
          <a:p>
            <a:r>
              <a:rPr lang="en-US" sz="1350" dirty="0"/>
              <a:t>Doctor of Philosophy</a:t>
            </a:r>
          </a:p>
          <a:p>
            <a:r>
              <a:rPr lang="en-US" sz="1350" dirty="0"/>
              <a:t>08/12/2021</a:t>
            </a:r>
          </a:p>
        </p:txBody>
      </p:sp>
    </p:spTree>
    <p:extLst>
      <p:ext uri="{BB962C8B-B14F-4D97-AF65-F5344CB8AC3E}">
        <p14:creationId xmlns:p14="http://schemas.microsoft.com/office/powerpoint/2010/main" val="251267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8A1B-734A-4BF2-BACA-E22AA31F5114}"/>
              </a:ext>
            </a:extLst>
          </p:cNvPr>
          <p:cNvSpPr>
            <a:spLocks noGrp="1"/>
          </p:cNvSpPr>
          <p:nvPr>
            <p:ph type="title"/>
          </p:nvPr>
        </p:nvSpPr>
        <p:spPr/>
        <p:txBody>
          <a:bodyPr/>
          <a:lstStyle/>
          <a:p>
            <a:r>
              <a:rPr lang="en-US" b="1" dirty="0"/>
              <a:t>Max(JCN), FBI (CN), N(elevated JCN)</a:t>
            </a:r>
            <a:br>
              <a:rPr lang="en-US" b="1" dirty="0"/>
            </a:br>
            <a:r>
              <a:rPr lang="en-US" b="1" dirty="0"/>
              <a:t>separates double minute, breakage-fusion-bridge, and </a:t>
            </a:r>
            <a:r>
              <a:rPr lang="en-US" b="1" dirty="0" err="1"/>
              <a:t>tyfonas</a:t>
            </a:r>
            <a:endParaRPr lang="en-US" b="1" dirty="0"/>
          </a:p>
        </p:txBody>
      </p:sp>
      <p:pic>
        <p:nvPicPr>
          <p:cNvPr id="5" name="Content Placeholder 4" descr="Diagram&#10;&#10;Description automatically generated with medium confidence">
            <a:extLst>
              <a:ext uri="{FF2B5EF4-FFF2-40B4-BE49-F238E27FC236}">
                <a16:creationId xmlns:a16="http://schemas.microsoft.com/office/drawing/2014/main" id="{A2652F9F-6286-4FF4-81FE-CACB80D13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60" y="2262640"/>
            <a:ext cx="8654079" cy="2473779"/>
          </a:xfrm>
        </p:spPr>
      </p:pic>
      <p:sp>
        <p:nvSpPr>
          <p:cNvPr id="6" name="TextBox 5">
            <a:extLst>
              <a:ext uri="{FF2B5EF4-FFF2-40B4-BE49-F238E27FC236}">
                <a16:creationId xmlns:a16="http://schemas.microsoft.com/office/drawing/2014/main" id="{A8A93DE3-E5D6-4B46-B41A-31A936E66689}"/>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2016885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2231-9888-4C39-ADDE-0F45FE104019}"/>
              </a:ext>
            </a:extLst>
          </p:cNvPr>
          <p:cNvSpPr>
            <a:spLocks noGrp="1"/>
          </p:cNvSpPr>
          <p:nvPr>
            <p:ph type="title"/>
          </p:nvPr>
        </p:nvSpPr>
        <p:spPr/>
        <p:txBody>
          <a:bodyPr>
            <a:normAutofit fontScale="90000"/>
          </a:bodyPr>
          <a:lstStyle/>
          <a:p>
            <a:r>
              <a:rPr lang="en-US" dirty="0"/>
              <a:t>Tyfonas a distinct class of amplicon characterized by high </a:t>
            </a:r>
            <a:r>
              <a:rPr lang="en-US" dirty="0" err="1"/>
              <a:t>elevat</a:t>
            </a:r>
            <a:r>
              <a:rPr lang="en-US" dirty="0"/>
              <a:t>-JCN junction content,</a:t>
            </a:r>
            <a:br>
              <a:rPr lang="en-US" dirty="0"/>
            </a:br>
            <a:r>
              <a:rPr lang="en-US" dirty="0"/>
              <a:t>high FBI CN</a:t>
            </a:r>
          </a:p>
        </p:txBody>
      </p:sp>
      <p:pic>
        <p:nvPicPr>
          <p:cNvPr id="6" name="Content Placeholder 5">
            <a:extLst>
              <a:ext uri="{FF2B5EF4-FFF2-40B4-BE49-F238E27FC236}">
                <a16:creationId xmlns:a16="http://schemas.microsoft.com/office/drawing/2014/main" id="{07F5FA07-428D-40FC-BD6F-E3C24B40BA6B}"/>
              </a:ext>
            </a:extLst>
          </p:cNvPr>
          <p:cNvPicPr>
            <a:picLocks noGrp="1" noChangeAspect="1"/>
          </p:cNvPicPr>
          <p:nvPr>
            <p:ph sz="half" idx="2"/>
          </p:nvPr>
        </p:nvPicPr>
        <p:blipFill>
          <a:blip r:embed="rId2"/>
          <a:stretch>
            <a:fillRect/>
          </a:stretch>
        </p:blipFill>
        <p:spPr>
          <a:xfrm>
            <a:off x="2013999" y="4065786"/>
            <a:ext cx="4397015" cy="2083469"/>
          </a:xfrm>
          <a:prstGeom prst="rect">
            <a:avLst/>
          </a:prstGeom>
        </p:spPr>
      </p:pic>
      <p:pic>
        <p:nvPicPr>
          <p:cNvPr id="9" name="Content Placeholder 8">
            <a:extLst>
              <a:ext uri="{FF2B5EF4-FFF2-40B4-BE49-F238E27FC236}">
                <a16:creationId xmlns:a16="http://schemas.microsoft.com/office/drawing/2014/main" id="{F31BE27D-7F10-44A3-A47C-56E171537165}"/>
              </a:ext>
            </a:extLst>
          </p:cNvPr>
          <p:cNvPicPr>
            <a:picLocks noGrp="1" noChangeAspect="1"/>
          </p:cNvPicPr>
          <p:nvPr>
            <p:ph sz="half" idx="1"/>
          </p:nvPr>
        </p:nvPicPr>
        <p:blipFill>
          <a:blip r:embed="rId3"/>
          <a:stretch>
            <a:fillRect/>
          </a:stretch>
        </p:blipFill>
        <p:spPr>
          <a:xfrm>
            <a:off x="2123776" y="1746652"/>
            <a:ext cx="4434725" cy="2069538"/>
          </a:xfrm>
          <a:prstGeom prst="rect">
            <a:avLst/>
          </a:prstGeom>
        </p:spPr>
      </p:pic>
      <p:sp>
        <p:nvSpPr>
          <p:cNvPr id="7" name="TextBox 6">
            <a:extLst>
              <a:ext uri="{FF2B5EF4-FFF2-40B4-BE49-F238E27FC236}">
                <a16:creationId xmlns:a16="http://schemas.microsoft.com/office/drawing/2014/main" id="{BB30EE54-BF2D-4DE3-835E-D2F62AD2105B}"/>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18571378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5F40-E0BA-416F-B4AC-61006701B1DA}"/>
              </a:ext>
            </a:extLst>
          </p:cNvPr>
          <p:cNvSpPr>
            <a:spLocks noGrp="1"/>
          </p:cNvSpPr>
          <p:nvPr>
            <p:ph type="title"/>
          </p:nvPr>
        </p:nvSpPr>
        <p:spPr/>
        <p:txBody>
          <a:bodyPr/>
          <a:lstStyle/>
          <a:p>
            <a:r>
              <a:rPr lang="en-US" dirty="0"/>
              <a:t>They enrich in different tumors</a:t>
            </a:r>
          </a:p>
        </p:txBody>
      </p:sp>
      <p:pic>
        <p:nvPicPr>
          <p:cNvPr id="4" name="Content Placeholder 3" descr="A picture containing text, device, gauge&#10;&#10;Description automatically generated">
            <a:extLst>
              <a:ext uri="{FF2B5EF4-FFF2-40B4-BE49-F238E27FC236}">
                <a16:creationId xmlns:a16="http://schemas.microsoft.com/office/drawing/2014/main" id="{DCF5AAE7-3E30-4961-BD61-88A0420EC9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067" y="3421411"/>
            <a:ext cx="6435865" cy="1159766"/>
          </a:xfrm>
        </p:spPr>
      </p:pic>
      <p:sp>
        <p:nvSpPr>
          <p:cNvPr id="6" name="TextBox 5">
            <a:extLst>
              <a:ext uri="{FF2B5EF4-FFF2-40B4-BE49-F238E27FC236}">
                <a16:creationId xmlns:a16="http://schemas.microsoft.com/office/drawing/2014/main" id="{4FACC647-4D87-44FC-89BF-75ED387D670A}"/>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1336469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5F40-E0BA-416F-B4AC-61006701B1DA}"/>
              </a:ext>
            </a:extLst>
          </p:cNvPr>
          <p:cNvSpPr>
            <a:spLocks noGrp="1"/>
          </p:cNvSpPr>
          <p:nvPr>
            <p:ph type="title"/>
          </p:nvPr>
        </p:nvSpPr>
        <p:spPr/>
        <p:txBody>
          <a:bodyPr/>
          <a:lstStyle/>
          <a:p>
            <a:r>
              <a:rPr lang="en-US" dirty="0"/>
              <a:t>They amplify different drivers</a:t>
            </a:r>
          </a:p>
        </p:txBody>
      </p:sp>
      <p:pic>
        <p:nvPicPr>
          <p:cNvPr id="7" name="Content Placeholder 6" descr="Chart&#10;&#10;Description automatically generated">
            <a:extLst>
              <a:ext uri="{FF2B5EF4-FFF2-40B4-BE49-F238E27FC236}">
                <a16:creationId xmlns:a16="http://schemas.microsoft.com/office/drawing/2014/main" id="{A91DA154-4B09-4207-B432-4DF6075961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4843" y="1476988"/>
            <a:ext cx="3477986" cy="5072422"/>
          </a:xfrm>
        </p:spPr>
      </p:pic>
      <p:sp>
        <p:nvSpPr>
          <p:cNvPr id="8" name="TextBox 7">
            <a:extLst>
              <a:ext uri="{FF2B5EF4-FFF2-40B4-BE49-F238E27FC236}">
                <a16:creationId xmlns:a16="http://schemas.microsoft.com/office/drawing/2014/main" id="{F8EA2094-C9A0-499B-9D3C-01AAFF4FDA0A}"/>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703957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8AE2-3B35-4F74-ACF0-CEB2FCAC247E}"/>
              </a:ext>
            </a:extLst>
          </p:cNvPr>
          <p:cNvSpPr>
            <a:spLocks noGrp="1"/>
          </p:cNvSpPr>
          <p:nvPr>
            <p:ph type="title"/>
          </p:nvPr>
        </p:nvSpPr>
        <p:spPr/>
        <p:txBody>
          <a:bodyPr/>
          <a:lstStyle/>
          <a:p>
            <a:r>
              <a:rPr lang="en-US" dirty="0" err="1"/>
              <a:t>Tyfonas</a:t>
            </a:r>
            <a:r>
              <a:rPr lang="en-US" dirty="0"/>
              <a:t> has higher CN, is heavier, more complex, and more heterogeneous in JCN </a:t>
            </a:r>
          </a:p>
        </p:txBody>
      </p:sp>
      <p:pic>
        <p:nvPicPr>
          <p:cNvPr id="5" name="Content Placeholder 4" descr="Shape&#10;&#10;Description automatically generated">
            <a:extLst>
              <a:ext uri="{FF2B5EF4-FFF2-40B4-BE49-F238E27FC236}">
                <a16:creationId xmlns:a16="http://schemas.microsoft.com/office/drawing/2014/main" id="{7A1B3A41-ED54-4726-B58C-AFD21A47D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6094" y="4267981"/>
            <a:ext cx="2528047" cy="2089728"/>
          </a:xfrm>
        </p:spPr>
      </p:pic>
      <p:pic>
        <p:nvPicPr>
          <p:cNvPr id="7" name="Picture 6" descr="Shape&#10;&#10;Description automatically generated">
            <a:extLst>
              <a:ext uri="{FF2B5EF4-FFF2-40B4-BE49-F238E27FC236}">
                <a16:creationId xmlns:a16="http://schemas.microsoft.com/office/drawing/2014/main" id="{3FB6B63A-0CBE-4646-96E1-6E27A0E45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429" y="1659978"/>
            <a:ext cx="2806155" cy="2343812"/>
          </a:xfrm>
          <a:prstGeom prst="rect">
            <a:avLst/>
          </a:prstGeom>
        </p:spPr>
      </p:pic>
      <p:pic>
        <p:nvPicPr>
          <p:cNvPr id="9" name="Picture 8" descr="Shape&#10;&#10;Description automatically generated">
            <a:extLst>
              <a:ext uri="{FF2B5EF4-FFF2-40B4-BE49-F238E27FC236}">
                <a16:creationId xmlns:a16="http://schemas.microsoft.com/office/drawing/2014/main" id="{97BD773E-B444-4FA1-A1FD-7473B4A07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859" y="4267981"/>
            <a:ext cx="2407023" cy="2155982"/>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BD4E570B-18BA-4890-9D5D-E801DDE65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76" y="1939457"/>
            <a:ext cx="2487706" cy="2064333"/>
          </a:xfrm>
          <a:prstGeom prst="rect">
            <a:avLst/>
          </a:prstGeom>
        </p:spPr>
      </p:pic>
      <p:sp>
        <p:nvSpPr>
          <p:cNvPr id="12" name="TextBox 11">
            <a:extLst>
              <a:ext uri="{FF2B5EF4-FFF2-40B4-BE49-F238E27FC236}">
                <a16:creationId xmlns:a16="http://schemas.microsoft.com/office/drawing/2014/main" id="{ADF19122-F521-4F65-8F46-7EBCDBFF6CC5}"/>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90347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14C0-52DD-4E23-97F2-CDF95E4A21C4}"/>
              </a:ext>
            </a:extLst>
          </p:cNvPr>
          <p:cNvSpPr>
            <a:spLocks noGrp="1"/>
          </p:cNvSpPr>
          <p:nvPr>
            <p:ph type="title"/>
          </p:nvPr>
        </p:nvSpPr>
        <p:spPr/>
        <p:txBody>
          <a:bodyPr/>
          <a:lstStyle/>
          <a:p>
            <a:r>
              <a:rPr lang="en-US" dirty="0"/>
              <a:t>Tyfonas enrich in lipo- but not myosarcoma, acral-  but not cutaneous melanoma</a:t>
            </a:r>
            <a:br>
              <a:rPr lang="en-US" dirty="0"/>
            </a:br>
            <a:endParaRPr lang="en-US" dirty="0"/>
          </a:p>
        </p:txBody>
      </p:sp>
      <p:sp>
        <p:nvSpPr>
          <p:cNvPr id="4" name="TextBox 3">
            <a:extLst>
              <a:ext uri="{FF2B5EF4-FFF2-40B4-BE49-F238E27FC236}">
                <a16:creationId xmlns:a16="http://schemas.microsoft.com/office/drawing/2014/main" id="{45303725-FCDF-4259-941A-E998E082F973}"/>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pic>
        <p:nvPicPr>
          <p:cNvPr id="8" name="Content Placeholder 7" descr="Chart, bar chart, histogram&#10;&#10;Description automatically generated">
            <a:extLst>
              <a:ext uri="{FF2B5EF4-FFF2-40B4-BE49-F238E27FC236}">
                <a16:creationId xmlns:a16="http://schemas.microsoft.com/office/drawing/2014/main" id="{8D781AC5-70E6-4D9A-A1B5-3CFBA3CD8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035" y="2185148"/>
            <a:ext cx="5495449" cy="3539846"/>
          </a:xfrm>
        </p:spPr>
      </p:pic>
    </p:spTree>
    <p:extLst>
      <p:ext uri="{BB962C8B-B14F-4D97-AF65-F5344CB8AC3E}">
        <p14:creationId xmlns:p14="http://schemas.microsoft.com/office/powerpoint/2010/main" val="16535264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BFA5-9ACE-48B8-A069-09A784F4F533}"/>
              </a:ext>
            </a:extLst>
          </p:cNvPr>
          <p:cNvSpPr>
            <a:spLocks noGrp="1"/>
          </p:cNvSpPr>
          <p:nvPr>
            <p:ph type="title"/>
          </p:nvPr>
        </p:nvSpPr>
        <p:spPr/>
        <p:txBody>
          <a:bodyPr/>
          <a:lstStyle/>
          <a:p>
            <a:r>
              <a:rPr lang="en-US" dirty="0" err="1"/>
              <a:t>Tyfonas</a:t>
            </a:r>
            <a:r>
              <a:rPr lang="en-US" dirty="0"/>
              <a:t> create the most fusion genes</a:t>
            </a:r>
          </a:p>
        </p:txBody>
      </p:sp>
      <p:pic>
        <p:nvPicPr>
          <p:cNvPr id="5" name="Content Placeholder 4" descr="Chart&#10;&#10;Description automatically generated with medium confidence">
            <a:extLst>
              <a:ext uri="{FF2B5EF4-FFF2-40B4-BE49-F238E27FC236}">
                <a16:creationId xmlns:a16="http://schemas.microsoft.com/office/drawing/2014/main" id="{5170DE11-F95B-4DA8-A559-406995043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058" y="2122713"/>
            <a:ext cx="7935883" cy="3167743"/>
          </a:xfrm>
        </p:spPr>
      </p:pic>
      <p:sp>
        <p:nvSpPr>
          <p:cNvPr id="6" name="TextBox 5">
            <a:extLst>
              <a:ext uri="{FF2B5EF4-FFF2-40B4-BE49-F238E27FC236}">
                <a16:creationId xmlns:a16="http://schemas.microsoft.com/office/drawing/2014/main" id="{8AC34284-2D76-4F6C-BCA5-C3416170E934}"/>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1916476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4A8-D978-4256-B9A9-ADC0512CFB71}"/>
              </a:ext>
            </a:extLst>
          </p:cNvPr>
          <p:cNvSpPr>
            <a:spLocks noGrp="1"/>
          </p:cNvSpPr>
          <p:nvPr>
            <p:ph type="title"/>
          </p:nvPr>
        </p:nvSpPr>
        <p:spPr/>
        <p:txBody>
          <a:bodyPr/>
          <a:lstStyle/>
          <a:p>
            <a:r>
              <a:rPr lang="en-US" dirty="0"/>
              <a:t>Define 13 classes of simple to complex SVs </a:t>
            </a:r>
          </a:p>
        </p:txBody>
      </p:sp>
      <p:pic>
        <p:nvPicPr>
          <p:cNvPr id="5" name="Content Placeholder 4" descr="Diagram, engineering drawing&#10;&#10;Description automatically generated">
            <a:extLst>
              <a:ext uri="{FF2B5EF4-FFF2-40B4-BE49-F238E27FC236}">
                <a16:creationId xmlns:a16="http://schemas.microsoft.com/office/drawing/2014/main" id="{1441AD44-E893-41C4-9732-B9BEE8E90F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6" y="1518556"/>
            <a:ext cx="8536251" cy="4865151"/>
          </a:xfrm>
        </p:spPr>
      </p:pic>
      <p:sp>
        <p:nvSpPr>
          <p:cNvPr id="6" name="TextBox 5">
            <a:extLst>
              <a:ext uri="{FF2B5EF4-FFF2-40B4-BE49-F238E27FC236}">
                <a16:creationId xmlns:a16="http://schemas.microsoft.com/office/drawing/2014/main" id="{EEDE45C6-91B6-4D82-852F-752FF91EBAFC}"/>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1414497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1F0C-8A44-4945-A385-27675CAC6C3D}"/>
              </a:ext>
            </a:extLst>
          </p:cNvPr>
          <p:cNvSpPr>
            <a:spLocks noGrp="1"/>
          </p:cNvSpPr>
          <p:nvPr>
            <p:ph type="title"/>
          </p:nvPr>
        </p:nvSpPr>
        <p:spPr>
          <a:xfrm>
            <a:off x="628650" y="365126"/>
            <a:ext cx="2816679" cy="1325563"/>
          </a:xfrm>
        </p:spPr>
        <p:txBody>
          <a:bodyPr/>
          <a:lstStyle/>
          <a:p>
            <a:r>
              <a:rPr lang="en-US" dirty="0"/>
              <a:t>Clustering pan-cancer cohort based on SV</a:t>
            </a:r>
          </a:p>
        </p:txBody>
      </p:sp>
      <p:pic>
        <p:nvPicPr>
          <p:cNvPr id="5" name="Content Placeholder 4">
            <a:extLst>
              <a:ext uri="{FF2B5EF4-FFF2-40B4-BE49-F238E27FC236}">
                <a16:creationId xmlns:a16="http://schemas.microsoft.com/office/drawing/2014/main" id="{52E9653F-E04F-4414-A8BF-7EC5BD247F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4526" y="258081"/>
            <a:ext cx="5221915" cy="6510111"/>
          </a:xfrm>
        </p:spPr>
      </p:pic>
      <p:sp>
        <p:nvSpPr>
          <p:cNvPr id="6" name="TextBox 5">
            <a:extLst>
              <a:ext uri="{FF2B5EF4-FFF2-40B4-BE49-F238E27FC236}">
                <a16:creationId xmlns:a16="http://schemas.microsoft.com/office/drawing/2014/main" id="{46B01583-B06C-4C3A-AE56-81FC4953686F}"/>
              </a:ext>
            </a:extLst>
          </p:cNvPr>
          <p:cNvSpPr txBox="1"/>
          <p:nvPr/>
        </p:nvSpPr>
        <p:spPr>
          <a:xfrm>
            <a:off x="0"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1077614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0571-934A-4ACB-BAE0-304A167D88EA}"/>
              </a:ext>
            </a:extLst>
          </p:cNvPr>
          <p:cNvSpPr>
            <a:spLocks noGrp="1"/>
          </p:cNvSpPr>
          <p:nvPr>
            <p:ph type="title"/>
          </p:nvPr>
        </p:nvSpPr>
        <p:spPr/>
        <p:txBody>
          <a:bodyPr/>
          <a:lstStyle/>
          <a:p>
            <a:r>
              <a:rPr lang="en-US" dirty="0"/>
              <a:t>BR cluster associated with TP53 LOF</a:t>
            </a:r>
            <a:br>
              <a:rPr lang="en-US" dirty="0"/>
            </a:br>
            <a:r>
              <a:rPr lang="en-US" dirty="0"/>
              <a:t>DDT cluster associated with BRCA1 germline LOF</a:t>
            </a:r>
          </a:p>
        </p:txBody>
      </p:sp>
      <p:pic>
        <p:nvPicPr>
          <p:cNvPr id="5" name="Content Placeholder 4" descr="Chart&#10;&#10;Description automatically generated">
            <a:extLst>
              <a:ext uri="{FF2B5EF4-FFF2-40B4-BE49-F238E27FC236}">
                <a16:creationId xmlns:a16="http://schemas.microsoft.com/office/drawing/2014/main" id="{A81D1C07-DEE1-4F7A-AF44-AD9DBDD993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739675"/>
            <a:ext cx="6849836" cy="4366469"/>
          </a:xfrm>
        </p:spPr>
      </p:pic>
      <p:sp>
        <p:nvSpPr>
          <p:cNvPr id="6" name="TextBox 5">
            <a:extLst>
              <a:ext uri="{FF2B5EF4-FFF2-40B4-BE49-F238E27FC236}">
                <a16:creationId xmlns:a16="http://schemas.microsoft.com/office/drawing/2014/main" id="{4923D4D0-3328-424B-89A9-2C9122C0CD81}"/>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208617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74CD-706E-4288-9AA4-91C5A9979F7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759DE2-6B5A-4040-91AF-75D3FD6788A4}"/>
              </a:ext>
            </a:extLst>
          </p:cNvPr>
          <p:cNvSpPr>
            <a:spLocks noGrp="1"/>
          </p:cNvSpPr>
          <p:nvPr>
            <p:ph idx="1"/>
          </p:nvPr>
        </p:nvSpPr>
        <p:spPr/>
        <p:txBody>
          <a:bodyPr>
            <a:normAutofit/>
          </a:bodyPr>
          <a:lstStyle/>
          <a:p>
            <a:pPr>
              <a:lnSpc>
                <a:spcPct val="200000"/>
              </a:lnSpc>
            </a:pPr>
            <a:r>
              <a:rPr lang="en-US" sz="1800" dirty="0"/>
              <a:t>Intro: From patterns to mutagenesis</a:t>
            </a:r>
          </a:p>
          <a:p>
            <a:pPr>
              <a:lnSpc>
                <a:spcPct val="200000"/>
              </a:lnSpc>
            </a:pPr>
            <a:r>
              <a:rPr lang="en-US" sz="1800" dirty="0"/>
              <a:t>A graph model for rearranged genomes</a:t>
            </a:r>
          </a:p>
          <a:p>
            <a:pPr>
              <a:lnSpc>
                <a:spcPct val="200000"/>
              </a:lnSpc>
            </a:pPr>
            <a:r>
              <a:rPr lang="en-US" sz="1800" dirty="0"/>
              <a:t>Reconstructing junction-balanced genome graphs from WGS data</a:t>
            </a:r>
          </a:p>
          <a:p>
            <a:pPr>
              <a:lnSpc>
                <a:spcPct val="200000"/>
              </a:lnSpc>
            </a:pPr>
            <a:r>
              <a:rPr lang="en-US" sz="1800" dirty="0"/>
              <a:t>Distinct classes of SVs by analyzing genome graphs</a:t>
            </a:r>
          </a:p>
          <a:p>
            <a:pPr>
              <a:lnSpc>
                <a:spcPct val="200000"/>
              </a:lnSpc>
            </a:pPr>
            <a:r>
              <a:rPr lang="en-US" sz="1800" dirty="0"/>
              <a:t>SV evolution after telomere crisis</a:t>
            </a:r>
          </a:p>
          <a:p>
            <a:pPr>
              <a:lnSpc>
                <a:spcPct val="200000"/>
              </a:lnSpc>
            </a:pPr>
            <a:r>
              <a:rPr lang="en-US" sz="1800" dirty="0"/>
              <a:t>Integrating genome graphs to cancer whole genome analysis</a:t>
            </a:r>
          </a:p>
        </p:txBody>
      </p:sp>
    </p:spTree>
    <p:extLst>
      <p:ext uri="{BB962C8B-B14F-4D97-AF65-F5344CB8AC3E}">
        <p14:creationId xmlns:p14="http://schemas.microsoft.com/office/powerpoint/2010/main" val="1757302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AAA8-2BA3-47AE-92F4-C0FCECD49713}"/>
              </a:ext>
            </a:extLst>
          </p:cNvPr>
          <p:cNvSpPr>
            <a:spLocks noGrp="1"/>
          </p:cNvSpPr>
          <p:nvPr>
            <p:ph type="title"/>
          </p:nvPr>
        </p:nvSpPr>
        <p:spPr/>
        <p:txBody>
          <a:bodyPr/>
          <a:lstStyle/>
          <a:p>
            <a:r>
              <a:rPr lang="en-US" dirty="0"/>
              <a:t>Several clusters associated with worse overall survival than QUIET</a:t>
            </a:r>
          </a:p>
        </p:txBody>
      </p:sp>
      <p:pic>
        <p:nvPicPr>
          <p:cNvPr id="5" name="Content Placeholder 4" descr="Chart, line chart, histogram&#10;&#10;Description automatically generated">
            <a:extLst>
              <a:ext uri="{FF2B5EF4-FFF2-40B4-BE49-F238E27FC236}">
                <a16:creationId xmlns:a16="http://schemas.microsoft.com/office/drawing/2014/main" id="{96671305-82F1-45A5-8657-B0F68E49C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699" y="1825625"/>
            <a:ext cx="3334601" cy="4351338"/>
          </a:xfrm>
        </p:spPr>
      </p:pic>
      <p:sp>
        <p:nvSpPr>
          <p:cNvPr id="6" name="TextBox 5">
            <a:extLst>
              <a:ext uri="{FF2B5EF4-FFF2-40B4-BE49-F238E27FC236}">
                <a16:creationId xmlns:a16="http://schemas.microsoft.com/office/drawing/2014/main" id="{82B72666-5103-445C-925F-866ABB97215A}"/>
              </a:ext>
            </a:extLst>
          </p:cNvPr>
          <p:cNvSpPr txBox="1"/>
          <p:nvPr/>
        </p:nvSpPr>
        <p:spPr>
          <a:xfrm>
            <a:off x="6146063" y="6596390"/>
            <a:ext cx="2997937" cy="261610"/>
          </a:xfrm>
          <a:prstGeom prst="rect">
            <a:avLst/>
          </a:prstGeom>
          <a:noFill/>
        </p:spPr>
        <p:txBody>
          <a:bodyPr wrap="none" rtlCol="0">
            <a:spAutoFit/>
          </a:bodyPr>
          <a:lstStyle/>
          <a:p>
            <a:pPr algn="r"/>
            <a:r>
              <a:rPr lang="en-US" sz="1100" dirty="0" err="1"/>
              <a:t>Hadi</a:t>
            </a:r>
            <a:r>
              <a:rPr lang="en-US" sz="1100" dirty="0"/>
              <a:t>, K. </a:t>
            </a:r>
            <a:r>
              <a:rPr lang="en-US" sz="1100" i="1" dirty="0"/>
              <a:t>et al.</a:t>
            </a:r>
            <a:r>
              <a:rPr lang="en-US" sz="1100" dirty="0"/>
              <a:t> </a:t>
            </a:r>
            <a:r>
              <a:rPr lang="en-US" sz="1100" i="1" dirty="0"/>
              <a:t>Cell</a:t>
            </a:r>
            <a:r>
              <a:rPr lang="en-US" sz="1100" dirty="0"/>
              <a:t> </a:t>
            </a:r>
            <a:r>
              <a:rPr lang="en-US" sz="1100" b="1" dirty="0"/>
              <a:t>183</a:t>
            </a:r>
            <a:r>
              <a:rPr lang="en-US" sz="1100" dirty="0"/>
              <a:t>, 197–210.e32 (2020)</a:t>
            </a:r>
          </a:p>
        </p:txBody>
      </p:sp>
    </p:spTree>
    <p:extLst>
      <p:ext uri="{BB962C8B-B14F-4D97-AF65-F5344CB8AC3E}">
        <p14:creationId xmlns:p14="http://schemas.microsoft.com/office/powerpoint/2010/main" val="4191514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1AB1-90EC-4055-899D-160F649BE74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95F4C5E-7184-48E0-A874-27FD4E161247}"/>
              </a:ext>
            </a:extLst>
          </p:cNvPr>
          <p:cNvSpPr>
            <a:spLocks noGrp="1"/>
          </p:cNvSpPr>
          <p:nvPr>
            <p:ph idx="1"/>
          </p:nvPr>
        </p:nvSpPr>
        <p:spPr/>
        <p:txBody>
          <a:bodyPr>
            <a:normAutofit/>
          </a:bodyPr>
          <a:lstStyle/>
          <a:p>
            <a:pPr>
              <a:lnSpc>
                <a:spcPct val="200000"/>
              </a:lnSpc>
            </a:pPr>
            <a:r>
              <a:rPr lang="en-US" sz="1800" dirty="0" err="1"/>
              <a:t>Tyfonas</a:t>
            </a:r>
            <a:r>
              <a:rPr lang="en-US" sz="1800" dirty="0"/>
              <a:t> is a distinct class of amplicon with high junction content and JCN heterogeneity, amplifies larger DNA mass</a:t>
            </a:r>
          </a:p>
          <a:p>
            <a:pPr>
              <a:lnSpc>
                <a:spcPct val="200000"/>
              </a:lnSpc>
            </a:pPr>
            <a:r>
              <a:rPr lang="en-US" sz="1800" dirty="0" err="1"/>
              <a:t>Tyfonas</a:t>
            </a:r>
            <a:r>
              <a:rPr lang="en-US" sz="1800" dirty="0"/>
              <a:t> enrich in liposarcoma and acral melanoma</a:t>
            </a:r>
          </a:p>
          <a:p>
            <a:pPr>
              <a:lnSpc>
                <a:spcPct val="200000"/>
              </a:lnSpc>
            </a:pPr>
            <a:r>
              <a:rPr lang="en-US" sz="1800" dirty="0" err="1"/>
              <a:t>Tyfonas</a:t>
            </a:r>
            <a:r>
              <a:rPr lang="en-US" sz="1800" dirty="0"/>
              <a:t> create more expressed fusion genes than other events</a:t>
            </a:r>
          </a:p>
          <a:p>
            <a:pPr>
              <a:lnSpc>
                <a:spcPct val="200000"/>
              </a:lnSpc>
            </a:pPr>
            <a:r>
              <a:rPr lang="en-US" sz="1800" dirty="0"/>
              <a:t>Clustering pan-cancer patients with SVs reveal tissue specificity, association with genome maintenance defects, and worse OS</a:t>
            </a:r>
          </a:p>
        </p:txBody>
      </p:sp>
    </p:spTree>
    <p:extLst>
      <p:ext uri="{BB962C8B-B14F-4D97-AF65-F5344CB8AC3E}">
        <p14:creationId xmlns:p14="http://schemas.microsoft.com/office/powerpoint/2010/main" val="2067541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1F8F8-3AD5-4B5F-92F3-FDA46F736045}"/>
              </a:ext>
            </a:extLst>
          </p:cNvPr>
          <p:cNvSpPr txBox="1"/>
          <p:nvPr/>
        </p:nvSpPr>
        <p:spPr>
          <a:xfrm>
            <a:off x="948018" y="2586493"/>
            <a:ext cx="7247964" cy="1131015"/>
          </a:xfrm>
          <a:prstGeom prst="rect">
            <a:avLst/>
          </a:prstGeom>
          <a:noFill/>
        </p:spPr>
        <p:txBody>
          <a:bodyPr wrap="square">
            <a:spAutoFit/>
          </a:bodyPr>
          <a:lstStyle/>
          <a:p>
            <a:pPr algn="ctr">
              <a:lnSpc>
                <a:spcPct val="200000"/>
              </a:lnSpc>
            </a:pPr>
            <a:r>
              <a:rPr lang="en-US" dirty="0"/>
              <a:t>CHAPTER 4</a:t>
            </a:r>
          </a:p>
          <a:p>
            <a:pPr algn="ctr">
              <a:lnSpc>
                <a:spcPct val="200000"/>
              </a:lnSpc>
            </a:pPr>
            <a:r>
              <a:rPr lang="en-US" b="1" dirty="0"/>
              <a:t>Structural Variant Evolution After Telomere Crisis</a:t>
            </a:r>
          </a:p>
        </p:txBody>
      </p:sp>
    </p:spTree>
    <p:extLst>
      <p:ext uri="{BB962C8B-B14F-4D97-AF65-F5344CB8AC3E}">
        <p14:creationId xmlns:p14="http://schemas.microsoft.com/office/powerpoint/2010/main" val="587850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5ABD5B-87BF-424D-A492-177CC0E9BC06}"/>
              </a:ext>
            </a:extLst>
          </p:cNvPr>
          <p:cNvSpPr>
            <a:spLocks noGrp="1"/>
          </p:cNvSpPr>
          <p:nvPr>
            <p:ph type="title"/>
          </p:nvPr>
        </p:nvSpPr>
        <p:spPr/>
        <p:txBody>
          <a:bodyPr/>
          <a:lstStyle/>
          <a:p>
            <a:r>
              <a:rPr lang="en-US" dirty="0"/>
              <a:t>Telomere shortening causes genome instability</a:t>
            </a:r>
          </a:p>
        </p:txBody>
      </p:sp>
      <p:pic>
        <p:nvPicPr>
          <p:cNvPr id="19" name="Content Placeholder 18">
            <a:extLst>
              <a:ext uri="{FF2B5EF4-FFF2-40B4-BE49-F238E27FC236}">
                <a16:creationId xmlns:a16="http://schemas.microsoft.com/office/drawing/2014/main" id="{370B90E7-18F9-4729-86DC-35FB817375B5}"/>
              </a:ext>
            </a:extLst>
          </p:cNvPr>
          <p:cNvPicPr>
            <a:picLocks noGrp="1" noChangeAspect="1"/>
          </p:cNvPicPr>
          <p:nvPr>
            <p:ph sz="half" idx="1"/>
          </p:nvPr>
        </p:nvPicPr>
        <p:blipFill>
          <a:blip r:embed="rId2"/>
          <a:stretch>
            <a:fillRect/>
          </a:stretch>
        </p:blipFill>
        <p:spPr>
          <a:xfrm>
            <a:off x="260421" y="2428598"/>
            <a:ext cx="5026666" cy="2823099"/>
          </a:xfrm>
          <a:prstGeom prst="rect">
            <a:avLst/>
          </a:prstGeom>
        </p:spPr>
      </p:pic>
      <p:pic>
        <p:nvPicPr>
          <p:cNvPr id="18" name="Content Placeholder 12">
            <a:extLst>
              <a:ext uri="{FF2B5EF4-FFF2-40B4-BE49-F238E27FC236}">
                <a16:creationId xmlns:a16="http://schemas.microsoft.com/office/drawing/2014/main" id="{83C7C66F-0D34-4EA6-B62B-23B95F44BDD4}"/>
              </a:ext>
            </a:extLst>
          </p:cNvPr>
          <p:cNvPicPr>
            <a:picLocks noGrp="1" noChangeAspect="1"/>
          </p:cNvPicPr>
          <p:nvPr>
            <p:ph sz="half" idx="2"/>
          </p:nvPr>
        </p:nvPicPr>
        <p:blipFill>
          <a:blip r:embed="rId3"/>
          <a:stretch>
            <a:fillRect/>
          </a:stretch>
        </p:blipFill>
        <p:spPr>
          <a:xfrm>
            <a:off x="5491785" y="2226469"/>
            <a:ext cx="2160931" cy="3263504"/>
          </a:xfrm>
          <a:prstGeom prst="rect">
            <a:avLst/>
          </a:prstGeom>
        </p:spPr>
      </p:pic>
      <p:sp>
        <p:nvSpPr>
          <p:cNvPr id="7" name="TextBox 6">
            <a:extLst>
              <a:ext uri="{FF2B5EF4-FFF2-40B4-BE49-F238E27FC236}">
                <a16:creationId xmlns:a16="http://schemas.microsoft.com/office/drawing/2014/main" id="{EE264304-0548-498E-A8BB-E37C9638C9EA}"/>
              </a:ext>
            </a:extLst>
          </p:cNvPr>
          <p:cNvSpPr txBox="1"/>
          <p:nvPr/>
        </p:nvSpPr>
        <p:spPr>
          <a:xfrm>
            <a:off x="4183374" y="6596390"/>
            <a:ext cx="4960626" cy="261610"/>
          </a:xfrm>
          <a:prstGeom prst="rect">
            <a:avLst/>
          </a:prstGeom>
          <a:noFill/>
        </p:spPr>
        <p:txBody>
          <a:bodyPr wrap="square">
            <a:spAutoFit/>
          </a:bodyPr>
          <a:lstStyle/>
          <a:p>
            <a:pPr algn="r"/>
            <a:r>
              <a:rPr lang="en-US" sz="1100" dirty="0" err="1"/>
              <a:t>Maciejowski</a:t>
            </a:r>
            <a:r>
              <a:rPr lang="en-US" sz="1100" dirty="0"/>
              <a:t>, J. &amp; de Lange, T. </a:t>
            </a:r>
            <a:r>
              <a:rPr lang="en-US" sz="1100" i="1" dirty="0"/>
              <a:t>Nat. Rev. Mol. Cell Biol.</a:t>
            </a:r>
            <a:r>
              <a:rPr lang="en-US" sz="1100" dirty="0"/>
              <a:t> </a:t>
            </a:r>
            <a:r>
              <a:rPr lang="en-US" sz="1100" b="1" dirty="0"/>
              <a:t>18</a:t>
            </a:r>
            <a:r>
              <a:rPr lang="en-US" sz="1100" dirty="0"/>
              <a:t>, 175–186 (2017)</a:t>
            </a:r>
          </a:p>
        </p:txBody>
      </p:sp>
    </p:spTree>
    <p:extLst>
      <p:ext uri="{BB962C8B-B14F-4D97-AF65-F5344CB8AC3E}">
        <p14:creationId xmlns:p14="http://schemas.microsoft.com/office/powerpoint/2010/main" val="205942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5479E9-906E-48E8-BC84-C8114C562C60}"/>
              </a:ext>
            </a:extLst>
          </p:cNvPr>
          <p:cNvPicPr>
            <a:picLocks noChangeAspect="1"/>
          </p:cNvPicPr>
          <p:nvPr/>
        </p:nvPicPr>
        <p:blipFill>
          <a:blip r:embed="rId2"/>
          <a:stretch>
            <a:fillRect/>
          </a:stretch>
        </p:blipFill>
        <p:spPr>
          <a:xfrm>
            <a:off x="545935" y="1339162"/>
            <a:ext cx="8052130" cy="4179677"/>
          </a:xfrm>
          <a:prstGeom prst="rect">
            <a:avLst/>
          </a:prstGeom>
        </p:spPr>
      </p:pic>
      <p:sp>
        <p:nvSpPr>
          <p:cNvPr id="4" name="TextBox 3">
            <a:extLst>
              <a:ext uri="{FF2B5EF4-FFF2-40B4-BE49-F238E27FC236}">
                <a16:creationId xmlns:a16="http://schemas.microsoft.com/office/drawing/2014/main" id="{67E2948B-31D2-4838-B37A-C9DC3B111FFF}"/>
              </a:ext>
            </a:extLst>
          </p:cNvPr>
          <p:cNvSpPr txBox="1"/>
          <p:nvPr/>
        </p:nvSpPr>
        <p:spPr>
          <a:xfrm>
            <a:off x="4183374" y="6596390"/>
            <a:ext cx="4960626" cy="261610"/>
          </a:xfrm>
          <a:prstGeom prst="rect">
            <a:avLst/>
          </a:prstGeom>
          <a:noFill/>
        </p:spPr>
        <p:txBody>
          <a:bodyPr wrap="square">
            <a:spAutoFit/>
          </a:bodyPr>
          <a:lstStyle/>
          <a:p>
            <a:pPr algn="r"/>
            <a:r>
              <a:rPr lang="en-US" sz="1100" dirty="0" err="1"/>
              <a:t>Maciejowski</a:t>
            </a:r>
            <a:r>
              <a:rPr lang="en-US" sz="1100" dirty="0"/>
              <a:t>, J. &amp; de Lange, T. </a:t>
            </a:r>
            <a:r>
              <a:rPr lang="en-US" sz="1100" i="1" dirty="0"/>
              <a:t>Nat. Rev. Mol. Cell Biol.</a:t>
            </a:r>
            <a:r>
              <a:rPr lang="en-US" sz="1100" dirty="0"/>
              <a:t> </a:t>
            </a:r>
            <a:r>
              <a:rPr lang="en-US" sz="1100" b="1" dirty="0"/>
              <a:t>18</a:t>
            </a:r>
            <a:r>
              <a:rPr lang="en-US" sz="1100" dirty="0"/>
              <a:t>, 175–186 (2017)</a:t>
            </a:r>
          </a:p>
        </p:txBody>
      </p:sp>
    </p:spTree>
    <p:extLst>
      <p:ext uri="{BB962C8B-B14F-4D97-AF65-F5344CB8AC3E}">
        <p14:creationId xmlns:p14="http://schemas.microsoft.com/office/powerpoint/2010/main" val="1775469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260B-EAA7-44E8-A0C6-5DB66E0C010D}"/>
              </a:ext>
            </a:extLst>
          </p:cNvPr>
          <p:cNvSpPr>
            <a:spLocks noGrp="1"/>
          </p:cNvSpPr>
          <p:nvPr>
            <p:ph type="title"/>
          </p:nvPr>
        </p:nvSpPr>
        <p:spPr/>
        <p:txBody>
          <a:bodyPr/>
          <a:lstStyle/>
          <a:p>
            <a:r>
              <a:rPr lang="en-US" dirty="0"/>
              <a:t>Telomere crisis -&gt; chromothripsis (?)</a:t>
            </a:r>
          </a:p>
        </p:txBody>
      </p:sp>
      <p:pic>
        <p:nvPicPr>
          <p:cNvPr id="7" name="Content Placeholder 6">
            <a:extLst>
              <a:ext uri="{FF2B5EF4-FFF2-40B4-BE49-F238E27FC236}">
                <a16:creationId xmlns:a16="http://schemas.microsoft.com/office/drawing/2014/main" id="{F0E22609-F766-4AFE-879D-DB41798AD989}"/>
              </a:ext>
            </a:extLst>
          </p:cNvPr>
          <p:cNvPicPr>
            <a:picLocks noGrp="1" noChangeAspect="1"/>
          </p:cNvPicPr>
          <p:nvPr>
            <p:ph sz="half" idx="1"/>
          </p:nvPr>
        </p:nvPicPr>
        <p:blipFill>
          <a:blip r:embed="rId2"/>
          <a:stretch>
            <a:fillRect/>
          </a:stretch>
        </p:blipFill>
        <p:spPr>
          <a:xfrm>
            <a:off x="628650" y="2080125"/>
            <a:ext cx="3886200" cy="3842337"/>
          </a:xfrm>
          <a:prstGeom prst="rect">
            <a:avLst/>
          </a:prstGeom>
        </p:spPr>
      </p:pic>
      <p:pic>
        <p:nvPicPr>
          <p:cNvPr id="10" name="Content Placeholder 9">
            <a:extLst>
              <a:ext uri="{FF2B5EF4-FFF2-40B4-BE49-F238E27FC236}">
                <a16:creationId xmlns:a16="http://schemas.microsoft.com/office/drawing/2014/main" id="{D6CE4F45-1A16-47DF-A201-A7E6DD8B932E}"/>
              </a:ext>
            </a:extLst>
          </p:cNvPr>
          <p:cNvPicPr>
            <a:picLocks noGrp="1" noChangeAspect="1"/>
          </p:cNvPicPr>
          <p:nvPr>
            <p:ph sz="half" idx="2"/>
          </p:nvPr>
        </p:nvPicPr>
        <p:blipFill>
          <a:blip r:embed="rId3"/>
          <a:stretch>
            <a:fillRect/>
          </a:stretch>
        </p:blipFill>
        <p:spPr>
          <a:xfrm>
            <a:off x="4629150" y="3030277"/>
            <a:ext cx="3886200" cy="1942034"/>
          </a:xfrm>
          <a:prstGeom prst="rect">
            <a:avLst/>
          </a:prstGeom>
        </p:spPr>
      </p:pic>
      <p:sp>
        <p:nvSpPr>
          <p:cNvPr id="9" name="TextBox 8">
            <a:extLst>
              <a:ext uri="{FF2B5EF4-FFF2-40B4-BE49-F238E27FC236}">
                <a16:creationId xmlns:a16="http://schemas.microsoft.com/office/drawing/2014/main" id="{C457F385-7199-409A-9F9B-1CBEEAE9A4FB}"/>
              </a:ext>
            </a:extLst>
          </p:cNvPr>
          <p:cNvSpPr txBox="1"/>
          <p:nvPr/>
        </p:nvSpPr>
        <p:spPr>
          <a:xfrm>
            <a:off x="2911288" y="6427113"/>
            <a:ext cx="6232712" cy="430887"/>
          </a:xfrm>
          <a:prstGeom prst="rect">
            <a:avLst/>
          </a:prstGeom>
          <a:noFill/>
        </p:spPr>
        <p:txBody>
          <a:bodyPr wrap="square">
            <a:spAutoFit/>
          </a:bodyPr>
          <a:lstStyle/>
          <a:p>
            <a:pPr algn="r"/>
            <a:r>
              <a:rPr lang="en-US" sz="1100" dirty="0" err="1"/>
              <a:t>Maciejowski</a:t>
            </a:r>
            <a:r>
              <a:rPr lang="en-US" sz="1100" dirty="0"/>
              <a:t>, J. </a:t>
            </a:r>
            <a:r>
              <a:rPr lang="en-US" sz="1100" i="1" dirty="0"/>
              <a:t>et al.</a:t>
            </a:r>
            <a:r>
              <a:rPr lang="en-US" sz="1100" dirty="0"/>
              <a:t> </a:t>
            </a:r>
            <a:r>
              <a:rPr lang="en-US" sz="1100" i="1" dirty="0"/>
              <a:t>Nat. Genet.</a:t>
            </a:r>
            <a:r>
              <a:rPr lang="en-US" sz="1100" dirty="0"/>
              <a:t> (2020)</a:t>
            </a:r>
            <a:br>
              <a:rPr lang="en-US" sz="1100" dirty="0"/>
            </a:br>
            <a:r>
              <a:rPr lang="en-US" sz="1100" dirty="0" err="1"/>
              <a:t>Maciejowski</a:t>
            </a:r>
            <a:r>
              <a:rPr lang="en-US" sz="1100" dirty="0"/>
              <a:t>, J., Li, Y., Bosco, N., Campbell, P. J. &amp; de Lange, T. </a:t>
            </a:r>
            <a:r>
              <a:rPr lang="en-US" sz="1100" i="1" dirty="0"/>
              <a:t>Cell</a:t>
            </a:r>
            <a:r>
              <a:rPr lang="en-US" sz="1100" dirty="0"/>
              <a:t> </a:t>
            </a:r>
            <a:r>
              <a:rPr lang="en-US" sz="1100" b="1" dirty="0"/>
              <a:t>163</a:t>
            </a:r>
            <a:r>
              <a:rPr lang="en-US" sz="1100" dirty="0"/>
              <a:t>, 1641–1654 (2015)</a:t>
            </a:r>
          </a:p>
        </p:txBody>
      </p:sp>
    </p:spTree>
    <p:extLst>
      <p:ext uri="{BB962C8B-B14F-4D97-AF65-F5344CB8AC3E}">
        <p14:creationId xmlns:p14="http://schemas.microsoft.com/office/powerpoint/2010/main" val="2098111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5BC1-0759-4E0F-A53E-30780D8223D5}"/>
              </a:ext>
            </a:extLst>
          </p:cNvPr>
          <p:cNvSpPr>
            <a:spLocks noGrp="1"/>
          </p:cNvSpPr>
          <p:nvPr>
            <p:ph type="title"/>
          </p:nvPr>
        </p:nvSpPr>
        <p:spPr/>
        <p:txBody>
          <a:bodyPr/>
          <a:lstStyle/>
          <a:p>
            <a:r>
              <a:rPr lang="en-US" dirty="0"/>
              <a:t>Telomere crisis -&gt; BFB (?)</a:t>
            </a:r>
          </a:p>
        </p:txBody>
      </p:sp>
      <p:sp>
        <p:nvSpPr>
          <p:cNvPr id="3" name="Content Placeholder 2">
            <a:extLst>
              <a:ext uri="{FF2B5EF4-FFF2-40B4-BE49-F238E27FC236}">
                <a16:creationId xmlns:a16="http://schemas.microsoft.com/office/drawing/2014/main" id="{203C2313-76F7-4800-A11B-40C29D25F83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640B33A-3B0B-4F0B-A5D4-E5FCC9F69A4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8769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A7DE-65EB-40A1-B0BD-DFB35C92AF7D}"/>
              </a:ext>
            </a:extLst>
          </p:cNvPr>
          <p:cNvSpPr>
            <a:spLocks noGrp="1"/>
          </p:cNvSpPr>
          <p:nvPr>
            <p:ph type="title"/>
          </p:nvPr>
        </p:nvSpPr>
        <p:spPr/>
        <p:txBody>
          <a:bodyPr/>
          <a:lstStyle/>
          <a:p>
            <a:r>
              <a:rPr lang="en-US" dirty="0"/>
              <a:t>Telomere crisis -&gt; simple arm changes (?)</a:t>
            </a:r>
          </a:p>
        </p:txBody>
      </p:sp>
      <p:pic>
        <p:nvPicPr>
          <p:cNvPr id="7" name="Content Placeholder 6">
            <a:extLst>
              <a:ext uri="{FF2B5EF4-FFF2-40B4-BE49-F238E27FC236}">
                <a16:creationId xmlns:a16="http://schemas.microsoft.com/office/drawing/2014/main" id="{564309BD-D209-4FDB-83C0-E0018CD5BBB5}"/>
              </a:ext>
            </a:extLst>
          </p:cNvPr>
          <p:cNvPicPr>
            <a:picLocks noGrp="1" noChangeAspect="1"/>
          </p:cNvPicPr>
          <p:nvPr>
            <p:ph idx="1"/>
          </p:nvPr>
        </p:nvPicPr>
        <p:blipFill>
          <a:blip r:embed="rId2"/>
          <a:stretch>
            <a:fillRect/>
          </a:stretch>
        </p:blipFill>
        <p:spPr>
          <a:xfrm>
            <a:off x="2208788" y="1738219"/>
            <a:ext cx="4296117" cy="4351338"/>
          </a:xfrm>
          <a:prstGeom prst="rect">
            <a:avLst/>
          </a:prstGeom>
        </p:spPr>
      </p:pic>
      <p:sp>
        <p:nvSpPr>
          <p:cNvPr id="8" name="TextBox 7">
            <a:extLst>
              <a:ext uri="{FF2B5EF4-FFF2-40B4-BE49-F238E27FC236}">
                <a16:creationId xmlns:a16="http://schemas.microsoft.com/office/drawing/2014/main" id="{37DDCFB3-9B89-469F-BD1F-7892219F9647}"/>
              </a:ext>
            </a:extLst>
          </p:cNvPr>
          <p:cNvSpPr txBox="1"/>
          <p:nvPr/>
        </p:nvSpPr>
        <p:spPr>
          <a:xfrm>
            <a:off x="1647265" y="6596390"/>
            <a:ext cx="7496735" cy="261610"/>
          </a:xfrm>
          <a:prstGeom prst="rect">
            <a:avLst/>
          </a:prstGeom>
          <a:noFill/>
        </p:spPr>
        <p:txBody>
          <a:bodyPr wrap="square">
            <a:spAutoFit/>
          </a:bodyPr>
          <a:lstStyle/>
          <a:p>
            <a:pPr algn="r"/>
            <a:r>
              <a:rPr lang="en-US" sz="1100" dirty="0" err="1"/>
              <a:t>Cleal</a:t>
            </a:r>
            <a:r>
              <a:rPr lang="en-US" sz="1100" dirty="0"/>
              <a:t>, K. et al. </a:t>
            </a:r>
            <a:r>
              <a:rPr lang="en-US" sz="1100" i="1" dirty="0"/>
              <a:t>Genome Res.</a:t>
            </a:r>
            <a:r>
              <a:rPr lang="en-US" sz="1100" dirty="0"/>
              <a:t> </a:t>
            </a:r>
            <a:r>
              <a:rPr lang="en-US" sz="1100" b="1" dirty="0"/>
              <a:t>29</a:t>
            </a:r>
            <a:r>
              <a:rPr lang="en-US" sz="1100" dirty="0"/>
              <a:t>, 737–749 (2019)</a:t>
            </a:r>
          </a:p>
        </p:txBody>
      </p:sp>
    </p:spTree>
    <p:extLst>
      <p:ext uri="{BB962C8B-B14F-4D97-AF65-F5344CB8AC3E}">
        <p14:creationId xmlns:p14="http://schemas.microsoft.com/office/powerpoint/2010/main" val="884363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B321-BB7E-46AF-B436-B61BFFFBDD0C}"/>
              </a:ext>
            </a:extLst>
          </p:cNvPr>
          <p:cNvSpPr>
            <a:spLocks noGrp="1"/>
          </p:cNvSpPr>
          <p:nvPr>
            <p:ph type="title"/>
          </p:nvPr>
        </p:nvSpPr>
        <p:spPr/>
        <p:txBody>
          <a:bodyPr/>
          <a:lstStyle/>
          <a:p>
            <a:r>
              <a:rPr lang="en-US" dirty="0"/>
              <a:t>What are the SV consequences of telomere crisis?</a:t>
            </a:r>
          </a:p>
        </p:txBody>
      </p:sp>
      <p:sp>
        <p:nvSpPr>
          <p:cNvPr id="3" name="Content Placeholder 2">
            <a:extLst>
              <a:ext uri="{FF2B5EF4-FFF2-40B4-BE49-F238E27FC236}">
                <a16:creationId xmlns:a16="http://schemas.microsoft.com/office/drawing/2014/main" id="{AE1E4DB6-816B-45EE-957A-302EE6DFC53B}"/>
              </a:ext>
            </a:extLst>
          </p:cNvPr>
          <p:cNvSpPr>
            <a:spLocks noGrp="1"/>
          </p:cNvSpPr>
          <p:nvPr>
            <p:ph idx="1"/>
          </p:nvPr>
        </p:nvSpPr>
        <p:spPr/>
        <p:txBody>
          <a:bodyPr/>
          <a:lstStyle/>
          <a:p>
            <a:r>
              <a:rPr lang="en-US" dirty="0"/>
              <a:t>Profile existing cell line spontaneously escaped crisis</a:t>
            </a:r>
          </a:p>
          <a:p>
            <a:r>
              <a:rPr lang="en-US" dirty="0"/>
              <a:t>A new in vitro model of telomere crisis</a:t>
            </a:r>
          </a:p>
        </p:txBody>
      </p:sp>
    </p:spTree>
    <p:extLst>
      <p:ext uri="{BB962C8B-B14F-4D97-AF65-F5344CB8AC3E}">
        <p14:creationId xmlns:p14="http://schemas.microsoft.com/office/powerpoint/2010/main" val="2204029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6F32-0DB9-40CA-9896-A567A8506D13}"/>
              </a:ext>
            </a:extLst>
          </p:cNvPr>
          <p:cNvSpPr>
            <a:spLocks noGrp="1"/>
          </p:cNvSpPr>
          <p:nvPr>
            <p:ph type="title"/>
          </p:nvPr>
        </p:nvSpPr>
        <p:spPr/>
        <p:txBody>
          <a:bodyPr/>
          <a:lstStyle/>
          <a:p>
            <a:r>
              <a:rPr lang="en-US" dirty="0"/>
              <a:t>Genome structures of existing post-crisis cell lines </a:t>
            </a:r>
            <a:r>
              <a:rPr lang="en-US" u="sng" dirty="0"/>
              <a:t>vary</a:t>
            </a:r>
            <a:r>
              <a:rPr lang="en-US" dirty="0"/>
              <a:t>: some complex, some (surprisingly) quiet</a:t>
            </a:r>
          </a:p>
        </p:txBody>
      </p:sp>
      <p:pic>
        <p:nvPicPr>
          <p:cNvPr id="4" name="Content Placeholder 3">
            <a:extLst>
              <a:ext uri="{FF2B5EF4-FFF2-40B4-BE49-F238E27FC236}">
                <a16:creationId xmlns:a16="http://schemas.microsoft.com/office/drawing/2014/main" id="{D3D65A02-106B-4111-883F-A4416288F1B1}"/>
              </a:ext>
            </a:extLst>
          </p:cNvPr>
          <p:cNvPicPr>
            <a:picLocks noGrp="1" noChangeAspect="1"/>
          </p:cNvPicPr>
          <p:nvPr>
            <p:ph sz="half" idx="2"/>
          </p:nvPr>
        </p:nvPicPr>
        <p:blipFill>
          <a:blip r:embed="rId2"/>
          <a:stretch>
            <a:fillRect/>
          </a:stretch>
        </p:blipFill>
        <p:spPr>
          <a:xfrm>
            <a:off x="3298898" y="2472825"/>
            <a:ext cx="2546205" cy="2552492"/>
          </a:xfrm>
          <a:prstGeom prst="rect">
            <a:avLst/>
          </a:prstGeom>
        </p:spPr>
      </p:pic>
      <p:sp>
        <p:nvSpPr>
          <p:cNvPr id="7" name="TextBox 6">
            <a:extLst>
              <a:ext uri="{FF2B5EF4-FFF2-40B4-BE49-F238E27FC236}">
                <a16:creationId xmlns:a16="http://schemas.microsoft.com/office/drawing/2014/main" id="{912C4B81-D725-4433-9A60-0396A8573B50}"/>
              </a:ext>
            </a:extLst>
          </p:cNvPr>
          <p:cNvSpPr txBox="1"/>
          <p:nvPr/>
        </p:nvSpPr>
        <p:spPr>
          <a:xfrm>
            <a:off x="5932503" y="5657850"/>
            <a:ext cx="3329758" cy="300082"/>
          </a:xfrm>
          <a:prstGeom prst="rect">
            <a:avLst/>
          </a:prstGeom>
          <a:noFill/>
        </p:spPr>
        <p:txBody>
          <a:bodyPr wrap="none" rtlCol="0">
            <a:spAutoFit/>
          </a:bodyPr>
          <a:lstStyle/>
          <a:p>
            <a:r>
              <a:rPr lang="en-US" sz="1350" dirty="0"/>
              <a:t>Dewhurst, Yao, et al., 2020 (in review)</a:t>
            </a:r>
          </a:p>
        </p:txBody>
      </p:sp>
      <p:pic>
        <p:nvPicPr>
          <p:cNvPr id="9" name="Content Placeholder 8">
            <a:extLst>
              <a:ext uri="{FF2B5EF4-FFF2-40B4-BE49-F238E27FC236}">
                <a16:creationId xmlns:a16="http://schemas.microsoft.com/office/drawing/2014/main" id="{94A561F1-68CC-4666-9D4C-37E8FECD131D}"/>
              </a:ext>
            </a:extLst>
          </p:cNvPr>
          <p:cNvPicPr>
            <a:picLocks noGrp="1" noChangeAspect="1"/>
          </p:cNvPicPr>
          <p:nvPr>
            <p:ph sz="half" idx="1"/>
          </p:nvPr>
        </p:nvPicPr>
        <p:blipFill>
          <a:blip r:embed="rId3"/>
          <a:stretch>
            <a:fillRect/>
          </a:stretch>
        </p:blipFill>
        <p:spPr>
          <a:xfrm>
            <a:off x="765652" y="2472825"/>
            <a:ext cx="2469485" cy="2552492"/>
          </a:xfrm>
          <a:prstGeom prst="rect">
            <a:avLst/>
          </a:prstGeom>
        </p:spPr>
      </p:pic>
      <p:pic>
        <p:nvPicPr>
          <p:cNvPr id="10" name="Picture 9">
            <a:extLst>
              <a:ext uri="{FF2B5EF4-FFF2-40B4-BE49-F238E27FC236}">
                <a16:creationId xmlns:a16="http://schemas.microsoft.com/office/drawing/2014/main" id="{A386A6A6-34C6-4640-8DC0-35C333637966}"/>
              </a:ext>
            </a:extLst>
          </p:cNvPr>
          <p:cNvPicPr>
            <a:picLocks noChangeAspect="1"/>
          </p:cNvPicPr>
          <p:nvPr/>
        </p:nvPicPr>
        <p:blipFill>
          <a:blip r:embed="rId4"/>
          <a:stretch>
            <a:fillRect/>
          </a:stretch>
        </p:blipFill>
        <p:spPr>
          <a:xfrm>
            <a:off x="6111625" y="2472825"/>
            <a:ext cx="2546205" cy="2603399"/>
          </a:xfrm>
          <a:prstGeom prst="rect">
            <a:avLst/>
          </a:prstGeom>
        </p:spPr>
      </p:pic>
      <p:sp>
        <p:nvSpPr>
          <p:cNvPr id="11" name="TextBox 10">
            <a:extLst>
              <a:ext uri="{FF2B5EF4-FFF2-40B4-BE49-F238E27FC236}">
                <a16:creationId xmlns:a16="http://schemas.microsoft.com/office/drawing/2014/main" id="{434E16A4-CE6E-4D12-9A8B-C96D465EF9A6}"/>
              </a:ext>
            </a:extLst>
          </p:cNvPr>
          <p:cNvSpPr txBox="1"/>
          <p:nvPr/>
        </p:nvSpPr>
        <p:spPr>
          <a:xfrm>
            <a:off x="804951" y="5095876"/>
            <a:ext cx="8602035" cy="300082"/>
          </a:xfrm>
          <a:prstGeom prst="rect">
            <a:avLst/>
          </a:prstGeom>
          <a:noFill/>
        </p:spPr>
        <p:txBody>
          <a:bodyPr wrap="none" rtlCol="0">
            <a:spAutoFit/>
          </a:bodyPr>
          <a:lstStyle/>
          <a:p>
            <a:r>
              <a:rPr lang="en-US" sz="1350" dirty="0"/>
              <a:t>9 cell lines that survived TC through TERT reactivation, along with their pre-TC/post-SV40T controls</a:t>
            </a:r>
          </a:p>
        </p:txBody>
      </p:sp>
    </p:spTree>
    <p:extLst>
      <p:ext uri="{BB962C8B-B14F-4D97-AF65-F5344CB8AC3E}">
        <p14:creationId xmlns:p14="http://schemas.microsoft.com/office/powerpoint/2010/main" val="330495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A5C1-74AC-474B-BF4B-DFC652BAC127}"/>
              </a:ext>
            </a:extLst>
          </p:cNvPr>
          <p:cNvSpPr>
            <a:spLocks noGrp="1"/>
          </p:cNvSpPr>
          <p:nvPr>
            <p:ph type="title"/>
          </p:nvPr>
        </p:nvSpPr>
        <p:spPr/>
        <p:txBody>
          <a:bodyPr/>
          <a:lstStyle/>
          <a:p>
            <a:r>
              <a:rPr lang="en-US" dirty="0"/>
              <a:t>Genome instability is a hallmark of cancer</a:t>
            </a:r>
          </a:p>
        </p:txBody>
      </p:sp>
      <p:pic>
        <p:nvPicPr>
          <p:cNvPr id="6" name="Content Placeholder 5">
            <a:extLst>
              <a:ext uri="{FF2B5EF4-FFF2-40B4-BE49-F238E27FC236}">
                <a16:creationId xmlns:a16="http://schemas.microsoft.com/office/drawing/2014/main" id="{1C84427A-EF9F-403B-8A4B-DF73690CEF32}"/>
              </a:ext>
            </a:extLst>
          </p:cNvPr>
          <p:cNvPicPr>
            <a:picLocks noGrp="1" noChangeAspect="1"/>
          </p:cNvPicPr>
          <p:nvPr>
            <p:ph idx="1"/>
          </p:nvPr>
        </p:nvPicPr>
        <p:blipFill rotWithShape="1">
          <a:blip r:embed="rId2"/>
          <a:srcRect l="2617"/>
          <a:stretch/>
        </p:blipFill>
        <p:spPr>
          <a:xfrm>
            <a:off x="5251076" y="598833"/>
            <a:ext cx="3349051" cy="5425672"/>
          </a:xfrm>
          <a:prstGeom prst="rect">
            <a:avLst/>
          </a:prstGeom>
        </p:spPr>
      </p:pic>
      <p:sp>
        <p:nvSpPr>
          <p:cNvPr id="12" name="Text Placeholder 11">
            <a:extLst>
              <a:ext uri="{FF2B5EF4-FFF2-40B4-BE49-F238E27FC236}">
                <a16:creationId xmlns:a16="http://schemas.microsoft.com/office/drawing/2014/main" id="{86423749-1C5B-40C2-A6FF-A1245566A1A4}"/>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95A86ECA-1120-40B6-9C89-581FEE420923}"/>
              </a:ext>
            </a:extLst>
          </p:cNvPr>
          <p:cNvSpPr txBox="1"/>
          <p:nvPr/>
        </p:nvSpPr>
        <p:spPr>
          <a:xfrm>
            <a:off x="2843493" y="1218162"/>
            <a:ext cx="2278831" cy="461665"/>
          </a:xfrm>
          <a:prstGeom prst="rect">
            <a:avLst/>
          </a:prstGeom>
          <a:noFill/>
        </p:spPr>
        <p:txBody>
          <a:bodyPr wrap="square" rtlCol="0">
            <a:spAutoFit/>
          </a:bodyPr>
          <a:lstStyle/>
          <a:p>
            <a:pPr algn="ctr"/>
            <a:r>
              <a:rPr lang="en-US" sz="1200" dirty="0"/>
              <a:t>SNV</a:t>
            </a:r>
          </a:p>
          <a:p>
            <a:pPr algn="ctr"/>
            <a:r>
              <a:rPr lang="en-US" sz="1200" dirty="0"/>
              <a:t>(single nucleotide variant)</a:t>
            </a:r>
          </a:p>
        </p:txBody>
      </p:sp>
      <p:sp>
        <p:nvSpPr>
          <p:cNvPr id="8" name="TextBox 7">
            <a:extLst>
              <a:ext uri="{FF2B5EF4-FFF2-40B4-BE49-F238E27FC236}">
                <a16:creationId xmlns:a16="http://schemas.microsoft.com/office/drawing/2014/main" id="{FF760E9E-28EF-40D8-A8CC-370F6291FC69}"/>
              </a:ext>
            </a:extLst>
          </p:cNvPr>
          <p:cNvSpPr txBox="1"/>
          <p:nvPr/>
        </p:nvSpPr>
        <p:spPr>
          <a:xfrm>
            <a:off x="2891193" y="2333165"/>
            <a:ext cx="2183430" cy="461665"/>
          </a:xfrm>
          <a:prstGeom prst="rect">
            <a:avLst/>
          </a:prstGeom>
          <a:noFill/>
        </p:spPr>
        <p:txBody>
          <a:bodyPr wrap="square" rtlCol="0">
            <a:spAutoFit/>
          </a:bodyPr>
          <a:lstStyle/>
          <a:p>
            <a:pPr algn="ctr"/>
            <a:r>
              <a:rPr lang="en-US" sz="1200" dirty="0"/>
              <a:t>INDEL</a:t>
            </a:r>
          </a:p>
          <a:p>
            <a:pPr algn="ctr"/>
            <a:r>
              <a:rPr lang="en-US" sz="1200" dirty="0"/>
              <a:t>(insertion &amp; deletion)</a:t>
            </a:r>
          </a:p>
        </p:txBody>
      </p:sp>
      <p:sp>
        <p:nvSpPr>
          <p:cNvPr id="9" name="TextBox 8">
            <a:extLst>
              <a:ext uri="{FF2B5EF4-FFF2-40B4-BE49-F238E27FC236}">
                <a16:creationId xmlns:a16="http://schemas.microsoft.com/office/drawing/2014/main" id="{482A5DEB-ED58-4538-946B-DC764C2EC99C}"/>
              </a:ext>
            </a:extLst>
          </p:cNvPr>
          <p:cNvSpPr txBox="1"/>
          <p:nvPr/>
        </p:nvSpPr>
        <p:spPr>
          <a:xfrm>
            <a:off x="3020461" y="3448168"/>
            <a:ext cx="1924895" cy="461665"/>
          </a:xfrm>
          <a:prstGeom prst="rect">
            <a:avLst/>
          </a:prstGeom>
          <a:noFill/>
        </p:spPr>
        <p:txBody>
          <a:bodyPr wrap="square" rtlCol="0">
            <a:spAutoFit/>
          </a:bodyPr>
          <a:lstStyle/>
          <a:p>
            <a:pPr algn="ctr"/>
            <a:r>
              <a:rPr lang="en-US" sz="1200" dirty="0"/>
              <a:t>SV</a:t>
            </a:r>
          </a:p>
          <a:p>
            <a:pPr algn="ctr"/>
            <a:r>
              <a:rPr lang="en-US" sz="1200" dirty="0"/>
              <a:t>(structural variant)</a:t>
            </a:r>
          </a:p>
        </p:txBody>
      </p:sp>
      <p:sp>
        <p:nvSpPr>
          <p:cNvPr id="10" name="TextBox 9">
            <a:extLst>
              <a:ext uri="{FF2B5EF4-FFF2-40B4-BE49-F238E27FC236}">
                <a16:creationId xmlns:a16="http://schemas.microsoft.com/office/drawing/2014/main" id="{11F0EFE5-C0C5-4752-9A69-288D66E3B28A}"/>
              </a:ext>
            </a:extLst>
          </p:cNvPr>
          <p:cNvSpPr txBox="1"/>
          <p:nvPr/>
        </p:nvSpPr>
        <p:spPr>
          <a:xfrm>
            <a:off x="2640406" y="4563172"/>
            <a:ext cx="2685005" cy="276999"/>
          </a:xfrm>
          <a:prstGeom prst="rect">
            <a:avLst/>
          </a:prstGeom>
          <a:noFill/>
        </p:spPr>
        <p:txBody>
          <a:bodyPr wrap="square" rtlCol="0">
            <a:spAutoFit/>
          </a:bodyPr>
          <a:lstStyle/>
          <a:p>
            <a:pPr algn="ctr"/>
            <a:r>
              <a:rPr lang="en-US" sz="1200" dirty="0" err="1"/>
              <a:t>Retrotrasposition</a:t>
            </a:r>
            <a:endParaRPr lang="en-US" sz="1200" dirty="0"/>
          </a:p>
        </p:txBody>
      </p:sp>
      <p:sp>
        <p:nvSpPr>
          <p:cNvPr id="11" name="TextBox 10">
            <a:extLst>
              <a:ext uri="{FF2B5EF4-FFF2-40B4-BE49-F238E27FC236}">
                <a16:creationId xmlns:a16="http://schemas.microsoft.com/office/drawing/2014/main" id="{37A02795-5F10-4E5B-B133-D02C02E20221}"/>
              </a:ext>
            </a:extLst>
          </p:cNvPr>
          <p:cNvSpPr txBox="1"/>
          <p:nvPr/>
        </p:nvSpPr>
        <p:spPr>
          <a:xfrm>
            <a:off x="7122293" y="6550223"/>
            <a:ext cx="2021707" cy="307777"/>
          </a:xfrm>
          <a:prstGeom prst="rect">
            <a:avLst/>
          </a:prstGeom>
          <a:noFill/>
        </p:spPr>
        <p:txBody>
          <a:bodyPr wrap="none" rtlCol="0">
            <a:spAutoFit/>
          </a:bodyPr>
          <a:lstStyle/>
          <a:p>
            <a:r>
              <a:rPr lang="en-US" sz="1400" dirty="0"/>
              <a:t>PCAWG 2020 Nature</a:t>
            </a:r>
          </a:p>
        </p:txBody>
      </p:sp>
    </p:spTree>
    <p:extLst>
      <p:ext uri="{BB962C8B-B14F-4D97-AF65-F5344CB8AC3E}">
        <p14:creationId xmlns:p14="http://schemas.microsoft.com/office/powerpoint/2010/main" val="3273248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7A58-F34C-46F0-9E6A-FF0769A62AE3}"/>
              </a:ext>
            </a:extLst>
          </p:cNvPr>
          <p:cNvSpPr>
            <a:spLocks noGrp="1"/>
          </p:cNvSpPr>
          <p:nvPr>
            <p:ph type="title"/>
          </p:nvPr>
        </p:nvSpPr>
        <p:spPr/>
        <p:txBody>
          <a:bodyPr/>
          <a:lstStyle/>
          <a:p>
            <a:r>
              <a:rPr lang="en-US" dirty="0"/>
              <a:t>One instance of (early) BFB cycle (SW39)</a:t>
            </a:r>
          </a:p>
        </p:txBody>
      </p:sp>
      <p:pic>
        <p:nvPicPr>
          <p:cNvPr id="6" name="Content Placeholder 5">
            <a:extLst>
              <a:ext uri="{FF2B5EF4-FFF2-40B4-BE49-F238E27FC236}">
                <a16:creationId xmlns:a16="http://schemas.microsoft.com/office/drawing/2014/main" id="{7084051E-8032-40C4-A0E9-1EB58D2C0F08}"/>
              </a:ext>
            </a:extLst>
          </p:cNvPr>
          <p:cNvPicPr>
            <a:picLocks noGrp="1" noChangeAspect="1"/>
          </p:cNvPicPr>
          <p:nvPr>
            <p:ph idx="1"/>
          </p:nvPr>
        </p:nvPicPr>
        <p:blipFill>
          <a:blip r:embed="rId2"/>
          <a:stretch>
            <a:fillRect/>
          </a:stretch>
        </p:blipFill>
        <p:spPr>
          <a:xfrm>
            <a:off x="860025" y="2076565"/>
            <a:ext cx="7423951" cy="3539326"/>
          </a:xfrm>
          <a:prstGeom prst="rect">
            <a:avLst/>
          </a:prstGeom>
        </p:spPr>
      </p:pic>
      <p:sp>
        <p:nvSpPr>
          <p:cNvPr id="7" name="TextBox 6">
            <a:extLst>
              <a:ext uri="{FF2B5EF4-FFF2-40B4-BE49-F238E27FC236}">
                <a16:creationId xmlns:a16="http://schemas.microsoft.com/office/drawing/2014/main" id="{B1B5FF4C-9033-45A0-9274-DC26327B06F0}"/>
              </a:ext>
            </a:extLst>
          </p:cNvPr>
          <p:cNvSpPr txBox="1"/>
          <p:nvPr/>
        </p:nvSpPr>
        <p:spPr>
          <a:xfrm>
            <a:off x="5932503" y="5657850"/>
            <a:ext cx="3329758" cy="300082"/>
          </a:xfrm>
          <a:prstGeom prst="rect">
            <a:avLst/>
          </a:prstGeom>
          <a:noFill/>
        </p:spPr>
        <p:txBody>
          <a:bodyPr wrap="none" rtlCol="0">
            <a:spAutoFit/>
          </a:bodyPr>
          <a:lstStyle/>
          <a:p>
            <a:r>
              <a:rPr lang="en-US" sz="1350" dirty="0"/>
              <a:t>Dewhurst, Yao, et al., 2020 (in review)</a:t>
            </a:r>
          </a:p>
        </p:txBody>
      </p:sp>
    </p:spTree>
    <p:extLst>
      <p:ext uri="{BB962C8B-B14F-4D97-AF65-F5344CB8AC3E}">
        <p14:creationId xmlns:p14="http://schemas.microsoft.com/office/powerpoint/2010/main" val="1564873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B95F-9259-40F2-829B-F9C867F77496}"/>
              </a:ext>
            </a:extLst>
          </p:cNvPr>
          <p:cNvSpPr>
            <a:spLocks noGrp="1"/>
          </p:cNvSpPr>
          <p:nvPr>
            <p:ph type="title"/>
          </p:nvPr>
        </p:nvSpPr>
        <p:spPr/>
        <p:txBody>
          <a:bodyPr/>
          <a:lstStyle/>
          <a:p>
            <a:r>
              <a:rPr lang="en-US" dirty="0"/>
              <a:t>Complex amplicons hard to classify (BFT3B)</a:t>
            </a:r>
          </a:p>
        </p:txBody>
      </p:sp>
      <p:pic>
        <p:nvPicPr>
          <p:cNvPr id="4" name="Content Placeholder 3">
            <a:extLst>
              <a:ext uri="{FF2B5EF4-FFF2-40B4-BE49-F238E27FC236}">
                <a16:creationId xmlns:a16="http://schemas.microsoft.com/office/drawing/2014/main" id="{C7D4F4FB-6B26-41B3-A794-0F3E72012139}"/>
              </a:ext>
            </a:extLst>
          </p:cNvPr>
          <p:cNvPicPr>
            <a:picLocks noGrp="1" noChangeAspect="1"/>
          </p:cNvPicPr>
          <p:nvPr>
            <p:ph idx="1"/>
          </p:nvPr>
        </p:nvPicPr>
        <p:blipFill>
          <a:blip r:embed="rId2"/>
          <a:stretch>
            <a:fillRect/>
          </a:stretch>
        </p:blipFill>
        <p:spPr>
          <a:xfrm>
            <a:off x="1244997" y="1900214"/>
            <a:ext cx="6654007" cy="3263504"/>
          </a:xfrm>
          <a:prstGeom prst="rect">
            <a:avLst/>
          </a:prstGeom>
        </p:spPr>
      </p:pic>
      <p:sp>
        <p:nvSpPr>
          <p:cNvPr id="7" name="TextBox 6">
            <a:extLst>
              <a:ext uri="{FF2B5EF4-FFF2-40B4-BE49-F238E27FC236}">
                <a16:creationId xmlns:a16="http://schemas.microsoft.com/office/drawing/2014/main" id="{05F95FE0-C62F-4104-96D9-0E914393B072}"/>
              </a:ext>
            </a:extLst>
          </p:cNvPr>
          <p:cNvSpPr txBox="1"/>
          <p:nvPr/>
        </p:nvSpPr>
        <p:spPr>
          <a:xfrm>
            <a:off x="5932503" y="5657850"/>
            <a:ext cx="3329758" cy="300082"/>
          </a:xfrm>
          <a:prstGeom prst="rect">
            <a:avLst/>
          </a:prstGeom>
          <a:noFill/>
        </p:spPr>
        <p:txBody>
          <a:bodyPr wrap="none" rtlCol="0">
            <a:spAutoFit/>
          </a:bodyPr>
          <a:lstStyle/>
          <a:p>
            <a:r>
              <a:rPr lang="en-US" sz="1350" dirty="0"/>
              <a:t>Dewhurst, Yao, et al., 2020 (in review)</a:t>
            </a:r>
          </a:p>
        </p:txBody>
      </p:sp>
    </p:spTree>
    <p:extLst>
      <p:ext uri="{BB962C8B-B14F-4D97-AF65-F5344CB8AC3E}">
        <p14:creationId xmlns:p14="http://schemas.microsoft.com/office/powerpoint/2010/main" val="1933587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0F4D-9D47-4B95-B105-820916C06B9C}"/>
              </a:ext>
            </a:extLst>
          </p:cNvPr>
          <p:cNvSpPr>
            <a:spLocks noGrp="1"/>
          </p:cNvSpPr>
          <p:nvPr>
            <p:ph type="title"/>
          </p:nvPr>
        </p:nvSpPr>
        <p:spPr/>
        <p:txBody>
          <a:bodyPr/>
          <a:lstStyle/>
          <a:p>
            <a:r>
              <a:rPr lang="en-US" dirty="0"/>
              <a:t>An ideal in vitro model…</a:t>
            </a:r>
          </a:p>
        </p:txBody>
      </p:sp>
      <p:sp>
        <p:nvSpPr>
          <p:cNvPr id="3" name="Content Placeholder 2">
            <a:extLst>
              <a:ext uri="{FF2B5EF4-FFF2-40B4-BE49-F238E27FC236}">
                <a16:creationId xmlns:a16="http://schemas.microsoft.com/office/drawing/2014/main" id="{EAE099B9-82C4-4D1B-9531-DAF6B447EB4C}"/>
              </a:ext>
            </a:extLst>
          </p:cNvPr>
          <p:cNvSpPr>
            <a:spLocks noGrp="1"/>
          </p:cNvSpPr>
          <p:nvPr>
            <p:ph idx="1"/>
          </p:nvPr>
        </p:nvSpPr>
        <p:spPr>
          <a:xfrm>
            <a:off x="628650" y="2226469"/>
            <a:ext cx="6682112" cy="3263504"/>
          </a:xfrm>
        </p:spPr>
        <p:txBody>
          <a:bodyPr/>
          <a:lstStyle/>
          <a:p>
            <a:r>
              <a:rPr lang="en-US" dirty="0"/>
              <a:t>Reenacts the </a:t>
            </a:r>
            <a:r>
              <a:rPr lang="en-US" b="1" dirty="0"/>
              <a:t>natural</a:t>
            </a:r>
            <a:r>
              <a:rPr lang="en-US" dirty="0"/>
              <a:t> replicative attrition of telomeres</a:t>
            </a:r>
          </a:p>
          <a:p>
            <a:pPr lvl="1"/>
            <a:r>
              <a:rPr lang="en-US" dirty="0"/>
              <a:t>Previous models disable </a:t>
            </a:r>
            <a:r>
              <a:rPr lang="en-US" dirty="0" err="1"/>
              <a:t>shelterin</a:t>
            </a:r>
            <a:r>
              <a:rPr lang="en-US" dirty="0"/>
              <a:t> components (TRF2)</a:t>
            </a:r>
          </a:p>
          <a:p>
            <a:pPr lvl="1"/>
            <a:r>
              <a:rPr lang="en-US" dirty="0"/>
              <a:t>Keep the number of dicentric chromosomes low like in real tumorigenesis</a:t>
            </a:r>
          </a:p>
          <a:p>
            <a:r>
              <a:rPr lang="en-US" dirty="0"/>
              <a:t>Mimics the way cancer reactivates telomerase</a:t>
            </a:r>
          </a:p>
          <a:p>
            <a:pPr lvl="1"/>
            <a:r>
              <a:rPr lang="en-US" b="1" dirty="0"/>
              <a:t>Low expression</a:t>
            </a:r>
            <a:r>
              <a:rPr lang="en-US" dirty="0"/>
              <a:t>, only enough to barely save the shortest telomeres</a:t>
            </a:r>
          </a:p>
          <a:p>
            <a:r>
              <a:rPr lang="en-US" dirty="0"/>
              <a:t>Accurately time the escaping &amp; cloning</a:t>
            </a:r>
          </a:p>
          <a:p>
            <a:pPr lvl="1"/>
            <a:r>
              <a:rPr lang="en-US" dirty="0"/>
              <a:t>Not allowing too long extended instability period</a:t>
            </a:r>
          </a:p>
          <a:p>
            <a:r>
              <a:rPr lang="en-US" dirty="0"/>
              <a:t>Deconvolve from other repair deficiencies or existing damage</a:t>
            </a:r>
          </a:p>
          <a:p>
            <a:pPr lvl="1"/>
            <a:r>
              <a:rPr lang="en-US" dirty="0"/>
              <a:t>MRC5 diploid fibroblast</a:t>
            </a:r>
          </a:p>
          <a:p>
            <a:pPr lvl="1"/>
            <a:r>
              <a:rPr lang="en-US" dirty="0"/>
              <a:t>Other than Rb/p21 silencing, has intact repair pathways</a:t>
            </a:r>
          </a:p>
        </p:txBody>
      </p:sp>
    </p:spTree>
    <p:extLst>
      <p:ext uri="{BB962C8B-B14F-4D97-AF65-F5344CB8AC3E}">
        <p14:creationId xmlns:p14="http://schemas.microsoft.com/office/powerpoint/2010/main" val="1645309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37FD-0E7A-4D15-A675-3FB149608D1E}"/>
              </a:ext>
            </a:extLst>
          </p:cNvPr>
          <p:cNvSpPr>
            <a:spLocks noGrp="1"/>
          </p:cNvSpPr>
          <p:nvPr>
            <p:ph type="title"/>
          </p:nvPr>
        </p:nvSpPr>
        <p:spPr/>
        <p:txBody>
          <a:bodyPr/>
          <a:lstStyle/>
          <a:p>
            <a:r>
              <a:rPr lang="en-US" dirty="0"/>
              <a:t>iCRISPRa of telomerase in Rb/p21-deficient MRC5 fibroblasts</a:t>
            </a:r>
          </a:p>
        </p:txBody>
      </p:sp>
      <p:pic>
        <p:nvPicPr>
          <p:cNvPr id="5" name="Content Placeholder 4" descr="A picture containing drawing&#10;&#10;Description automatically generated">
            <a:extLst>
              <a:ext uri="{FF2B5EF4-FFF2-40B4-BE49-F238E27FC236}">
                <a16:creationId xmlns:a16="http://schemas.microsoft.com/office/drawing/2014/main" id="{6A8F3BD1-6EB5-4CE7-9CFD-B45D74842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013" y="2114533"/>
            <a:ext cx="3215238" cy="1460517"/>
          </a:xfrm>
        </p:spPr>
      </p:pic>
      <p:pic>
        <p:nvPicPr>
          <p:cNvPr id="7" name="Picture 6" descr="A screenshot of a cell phone&#10;&#10;Description automatically generated">
            <a:extLst>
              <a:ext uri="{FF2B5EF4-FFF2-40B4-BE49-F238E27FC236}">
                <a16:creationId xmlns:a16="http://schemas.microsoft.com/office/drawing/2014/main" id="{358DE228-5F86-47E0-85C7-682818965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682" y="2053308"/>
            <a:ext cx="1826137" cy="132190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1151AB-D280-4D13-9791-3E71B3125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546" y="1908289"/>
            <a:ext cx="2201679" cy="1611944"/>
          </a:xfrm>
          <a:prstGeom prst="rect">
            <a:avLst/>
          </a:prstGeom>
        </p:spPr>
      </p:pic>
      <p:pic>
        <p:nvPicPr>
          <p:cNvPr id="8" name="Content Placeholder 12" descr="A close up of a map&#10;&#10;Description automatically generated">
            <a:extLst>
              <a:ext uri="{FF2B5EF4-FFF2-40B4-BE49-F238E27FC236}">
                <a16:creationId xmlns:a16="http://schemas.microsoft.com/office/drawing/2014/main" id="{97AC5C6E-0534-40F6-AD19-3CA8F9E9A2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111" y="3623170"/>
            <a:ext cx="3215238" cy="2363044"/>
          </a:xfrm>
          <a:prstGeom prst="rect">
            <a:avLst/>
          </a:prstGeom>
        </p:spPr>
      </p:pic>
    </p:spTree>
    <p:extLst>
      <p:ext uri="{BB962C8B-B14F-4D97-AF65-F5344CB8AC3E}">
        <p14:creationId xmlns:p14="http://schemas.microsoft.com/office/powerpoint/2010/main" val="2183627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DA0B-DA0D-49FD-B33C-988866B9FE31}"/>
              </a:ext>
            </a:extLst>
          </p:cNvPr>
          <p:cNvSpPr>
            <a:spLocks noGrp="1"/>
          </p:cNvSpPr>
          <p:nvPr>
            <p:ph type="title"/>
          </p:nvPr>
        </p:nvSpPr>
        <p:spPr/>
        <p:txBody>
          <a:bodyPr/>
          <a:lstStyle/>
          <a:p>
            <a:r>
              <a:rPr lang="en-US" dirty="0"/>
              <a:t>Telomerase activity increase in +dox</a:t>
            </a:r>
          </a:p>
        </p:txBody>
      </p:sp>
      <p:pic>
        <p:nvPicPr>
          <p:cNvPr id="5" name="Content Placeholder 4" descr="Table&#10;&#10;Description automatically generated">
            <a:extLst>
              <a:ext uri="{FF2B5EF4-FFF2-40B4-BE49-F238E27FC236}">
                <a16:creationId xmlns:a16="http://schemas.microsoft.com/office/drawing/2014/main" id="{EF054B52-4BEA-4D17-B688-B976F05715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5034" y="2070909"/>
            <a:ext cx="3953933" cy="3929841"/>
          </a:xfrm>
        </p:spPr>
      </p:pic>
    </p:spTree>
    <p:extLst>
      <p:ext uri="{BB962C8B-B14F-4D97-AF65-F5344CB8AC3E}">
        <p14:creationId xmlns:p14="http://schemas.microsoft.com/office/powerpoint/2010/main" val="391016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599C-D58F-485D-A134-18E61F27B64C}"/>
              </a:ext>
            </a:extLst>
          </p:cNvPr>
          <p:cNvSpPr>
            <a:spLocks noGrp="1"/>
          </p:cNvSpPr>
          <p:nvPr>
            <p:ph type="title"/>
          </p:nvPr>
        </p:nvSpPr>
        <p:spPr/>
        <p:txBody>
          <a:bodyPr/>
          <a:lstStyle/>
          <a:p>
            <a:r>
              <a:rPr lang="en-US" dirty="0"/>
              <a:t>+dox group has overall shorter yet less critically short telomeres</a:t>
            </a:r>
          </a:p>
        </p:txBody>
      </p:sp>
      <p:pic>
        <p:nvPicPr>
          <p:cNvPr id="5" name="Content Placeholder 4" descr="Chart&#10;&#10;Description automatically generated">
            <a:extLst>
              <a:ext uri="{FF2B5EF4-FFF2-40B4-BE49-F238E27FC236}">
                <a16:creationId xmlns:a16="http://schemas.microsoft.com/office/drawing/2014/main" id="{54DA6997-23CB-4CEC-8B14-34121EDD81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2125266"/>
            <a:ext cx="6959600" cy="3711398"/>
          </a:xfrm>
        </p:spPr>
      </p:pic>
    </p:spTree>
    <p:extLst>
      <p:ext uri="{BB962C8B-B14F-4D97-AF65-F5344CB8AC3E}">
        <p14:creationId xmlns:p14="http://schemas.microsoft.com/office/powerpoint/2010/main" val="3233229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0D9-F4CB-480C-B526-DF3AACCB20EA}"/>
              </a:ext>
            </a:extLst>
          </p:cNvPr>
          <p:cNvSpPr>
            <a:spLocks noGrp="1"/>
          </p:cNvSpPr>
          <p:nvPr>
            <p:ph type="title"/>
          </p:nvPr>
        </p:nvSpPr>
        <p:spPr/>
        <p:txBody>
          <a:bodyPr/>
          <a:lstStyle/>
          <a:p>
            <a:r>
              <a:rPr lang="en-US" dirty="0"/>
              <a:t>+dox group show reduced chromosome fusions</a:t>
            </a:r>
          </a:p>
        </p:txBody>
      </p:sp>
      <p:pic>
        <p:nvPicPr>
          <p:cNvPr id="5" name="Content Placeholder 4" descr="Graphical user interface&#10;&#10;Description automatically generated">
            <a:extLst>
              <a:ext uri="{FF2B5EF4-FFF2-40B4-BE49-F238E27FC236}">
                <a16:creationId xmlns:a16="http://schemas.microsoft.com/office/drawing/2014/main" id="{30D15240-E3CA-4755-811E-F9B74A805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84" y="2523199"/>
            <a:ext cx="8731033" cy="2372651"/>
          </a:xfrm>
        </p:spPr>
      </p:pic>
    </p:spTree>
    <p:extLst>
      <p:ext uri="{BB962C8B-B14F-4D97-AF65-F5344CB8AC3E}">
        <p14:creationId xmlns:p14="http://schemas.microsoft.com/office/powerpoint/2010/main" val="363262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F780-7A09-45B2-9FD1-F698D7B117F8}"/>
              </a:ext>
            </a:extLst>
          </p:cNvPr>
          <p:cNvSpPr>
            <a:spLocks noGrp="1"/>
          </p:cNvSpPr>
          <p:nvPr>
            <p:ph type="title"/>
          </p:nvPr>
        </p:nvSpPr>
        <p:spPr/>
        <p:txBody>
          <a:bodyPr/>
          <a:lstStyle/>
          <a:p>
            <a:r>
              <a:rPr lang="en-US" dirty="0"/>
              <a:t>+dox group show reduced DNA damage</a:t>
            </a:r>
          </a:p>
        </p:txBody>
      </p:sp>
      <p:pic>
        <p:nvPicPr>
          <p:cNvPr id="9" name="Content Placeholder 8" descr="Chart, box and whisker chart&#10;&#10;Description automatically generated">
            <a:extLst>
              <a:ext uri="{FF2B5EF4-FFF2-40B4-BE49-F238E27FC236}">
                <a16:creationId xmlns:a16="http://schemas.microsoft.com/office/drawing/2014/main" id="{BCB19BB2-9594-45BE-BB07-9138DC406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2125266"/>
            <a:ext cx="4419599" cy="3660649"/>
          </a:xfrm>
          <a:prstGeom prst="rect">
            <a:avLst/>
          </a:prstGeom>
        </p:spPr>
      </p:pic>
    </p:spTree>
    <p:extLst>
      <p:ext uri="{BB962C8B-B14F-4D97-AF65-F5344CB8AC3E}">
        <p14:creationId xmlns:p14="http://schemas.microsoft.com/office/powerpoint/2010/main" val="2445448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67298-6A0E-4DE1-A707-2DD13422B5EB}"/>
              </a:ext>
            </a:extLst>
          </p:cNvPr>
          <p:cNvSpPr>
            <a:spLocks noGrp="1"/>
          </p:cNvSpPr>
          <p:nvPr>
            <p:ph type="title"/>
          </p:nvPr>
        </p:nvSpPr>
        <p:spPr/>
        <p:txBody>
          <a:bodyPr/>
          <a:lstStyle/>
          <a:p>
            <a:r>
              <a:rPr lang="en-US" dirty="0"/>
              <a:t>+dox group shows reduced micronuclei</a:t>
            </a:r>
          </a:p>
        </p:txBody>
      </p:sp>
      <p:pic>
        <p:nvPicPr>
          <p:cNvPr id="5" name="Content Placeholder 4" descr="Chart&#10;&#10;Description automatically generated">
            <a:extLst>
              <a:ext uri="{FF2B5EF4-FFF2-40B4-BE49-F238E27FC236}">
                <a16:creationId xmlns:a16="http://schemas.microsoft.com/office/drawing/2014/main" id="{EBEA43E1-A364-4D4A-A92F-57836F1BDB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6800" y="2096741"/>
            <a:ext cx="4470401" cy="3630166"/>
          </a:xfrm>
        </p:spPr>
      </p:pic>
    </p:spTree>
    <p:extLst>
      <p:ext uri="{BB962C8B-B14F-4D97-AF65-F5344CB8AC3E}">
        <p14:creationId xmlns:p14="http://schemas.microsoft.com/office/powerpoint/2010/main" val="4085904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657B-F380-422D-931E-40B77665A203}"/>
              </a:ext>
            </a:extLst>
          </p:cNvPr>
          <p:cNvSpPr>
            <a:spLocks noGrp="1"/>
          </p:cNvSpPr>
          <p:nvPr>
            <p:ph type="title"/>
          </p:nvPr>
        </p:nvSpPr>
        <p:spPr/>
        <p:txBody>
          <a:bodyPr/>
          <a:lstStyle/>
          <a:p>
            <a:r>
              <a:rPr lang="en-US" dirty="0"/>
              <a:t>Screening for SVs with shallow WGS</a:t>
            </a:r>
          </a:p>
        </p:txBody>
      </p:sp>
      <p:pic>
        <p:nvPicPr>
          <p:cNvPr id="13" name="Content Placeholder 12" descr="A close up of a map&#10;&#10;Description automatically generated">
            <a:extLst>
              <a:ext uri="{FF2B5EF4-FFF2-40B4-BE49-F238E27FC236}">
                <a16:creationId xmlns:a16="http://schemas.microsoft.com/office/drawing/2014/main" id="{15161BF2-D80A-44FC-A0CD-0180A8F3D84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2503171"/>
            <a:ext cx="3786827" cy="2783135"/>
          </a:xfrm>
        </p:spPr>
      </p:pic>
      <p:pic>
        <p:nvPicPr>
          <p:cNvPr id="16" name="Content Placeholder 15" descr="A close up of a logo&#10;&#10;Description automatically generated">
            <a:extLst>
              <a:ext uri="{FF2B5EF4-FFF2-40B4-BE49-F238E27FC236}">
                <a16:creationId xmlns:a16="http://schemas.microsoft.com/office/drawing/2014/main" id="{A0EC2910-69FC-453F-B5D9-CA86025106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53947" y="1798087"/>
            <a:ext cx="4321448" cy="3865478"/>
          </a:xfrm>
        </p:spPr>
      </p:pic>
      <p:sp>
        <p:nvSpPr>
          <p:cNvPr id="18" name="TextBox 17">
            <a:extLst>
              <a:ext uri="{FF2B5EF4-FFF2-40B4-BE49-F238E27FC236}">
                <a16:creationId xmlns:a16="http://schemas.microsoft.com/office/drawing/2014/main" id="{7D2DF5C2-0938-4787-8B38-D5CEC74F073E}"/>
              </a:ext>
            </a:extLst>
          </p:cNvPr>
          <p:cNvSpPr txBox="1"/>
          <p:nvPr/>
        </p:nvSpPr>
        <p:spPr>
          <a:xfrm>
            <a:off x="4840549" y="5663565"/>
            <a:ext cx="3445174" cy="300082"/>
          </a:xfrm>
          <a:prstGeom prst="rect">
            <a:avLst/>
          </a:prstGeom>
          <a:noFill/>
        </p:spPr>
        <p:txBody>
          <a:bodyPr wrap="none" rtlCol="0">
            <a:spAutoFit/>
          </a:bodyPr>
          <a:lstStyle/>
          <a:p>
            <a:r>
              <a:rPr lang="en-US" sz="1350" dirty="0"/>
              <a:t>Dewhurst, Yao, et al., 2020 (submitted)</a:t>
            </a:r>
          </a:p>
        </p:txBody>
      </p:sp>
    </p:spTree>
    <p:extLst>
      <p:ext uri="{BB962C8B-B14F-4D97-AF65-F5344CB8AC3E}">
        <p14:creationId xmlns:p14="http://schemas.microsoft.com/office/powerpoint/2010/main" val="25910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CE11-9287-4C33-993A-9D68328CBA7E}"/>
              </a:ext>
            </a:extLst>
          </p:cNvPr>
          <p:cNvSpPr>
            <a:spLocks noGrp="1"/>
          </p:cNvSpPr>
          <p:nvPr>
            <p:ph type="title"/>
          </p:nvPr>
        </p:nvSpPr>
        <p:spPr/>
        <p:txBody>
          <a:bodyPr/>
          <a:lstStyle/>
          <a:p>
            <a:r>
              <a:rPr lang="en-US" dirty="0"/>
              <a:t>Variants in a cancer genome result from mutagenesis, repair, and evolution </a:t>
            </a:r>
          </a:p>
        </p:txBody>
      </p:sp>
      <p:pic>
        <p:nvPicPr>
          <p:cNvPr id="10" name="Content Placeholder 4" descr="Diagram&#10;&#10;Description automatically generated">
            <a:extLst>
              <a:ext uri="{FF2B5EF4-FFF2-40B4-BE49-F238E27FC236}">
                <a16:creationId xmlns:a16="http://schemas.microsoft.com/office/drawing/2014/main" id="{3CAF9D8F-1EED-4AE6-A632-83F7ACA70B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964" y="2102338"/>
            <a:ext cx="7610072" cy="2977441"/>
          </a:xfrm>
        </p:spPr>
      </p:pic>
      <p:sp>
        <p:nvSpPr>
          <p:cNvPr id="3" name="TextBox 2">
            <a:extLst>
              <a:ext uri="{FF2B5EF4-FFF2-40B4-BE49-F238E27FC236}">
                <a16:creationId xmlns:a16="http://schemas.microsoft.com/office/drawing/2014/main" id="{8A98DB24-99CD-41CD-981E-7F547945021D}"/>
              </a:ext>
            </a:extLst>
          </p:cNvPr>
          <p:cNvSpPr txBox="1"/>
          <p:nvPr/>
        </p:nvSpPr>
        <p:spPr>
          <a:xfrm>
            <a:off x="3977201" y="6596390"/>
            <a:ext cx="5166799" cy="261610"/>
          </a:xfrm>
          <a:prstGeom prst="rect">
            <a:avLst/>
          </a:prstGeom>
          <a:noFill/>
        </p:spPr>
        <p:txBody>
          <a:bodyPr wrap="none" rtlCol="0">
            <a:spAutoFit/>
          </a:bodyPr>
          <a:lstStyle/>
          <a:p>
            <a:pPr algn="r"/>
            <a:r>
              <a:rPr lang="en-US" sz="1100" dirty="0"/>
              <a:t>Stratton, M. R., Campbell, P. J. &amp; </a:t>
            </a:r>
            <a:r>
              <a:rPr lang="en-US" sz="1100" dirty="0" err="1"/>
              <a:t>Futreal</a:t>
            </a:r>
            <a:r>
              <a:rPr lang="en-US" sz="1100" dirty="0"/>
              <a:t>, P. A. </a:t>
            </a:r>
            <a:r>
              <a:rPr lang="en-US" sz="1100" i="1" dirty="0"/>
              <a:t>Nature</a:t>
            </a:r>
            <a:r>
              <a:rPr lang="en-US" sz="1100" dirty="0"/>
              <a:t> </a:t>
            </a:r>
            <a:r>
              <a:rPr lang="en-US" sz="1100" b="1" dirty="0"/>
              <a:t>458</a:t>
            </a:r>
            <a:r>
              <a:rPr lang="en-US" sz="1100" dirty="0"/>
              <a:t>, 719–724 (2009)</a:t>
            </a:r>
          </a:p>
        </p:txBody>
      </p:sp>
    </p:spTree>
    <p:extLst>
      <p:ext uri="{BB962C8B-B14F-4D97-AF65-F5344CB8AC3E}">
        <p14:creationId xmlns:p14="http://schemas.microsoft.com/office/powerpoint/2010/main" val="119929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FEF82-7D33-4E2D-81F0-93006FDBA9E6}"/>
              </a:ext>
            </a:extLst>
          </p:cNvPr>
          <p:cNvSpPr>
            <a:spLocks noGrp="1"/>
          </p:cNvSpPr>
          <p:nvPr>
            <p:ph type="title"/>
          </p:nvPr>
        </p:nvSpPr>
        <p:spPr/>
        <p:txBody>
          <a:bodyPr/>
          <a:lstStyle/>
          <a:p>
            <a:r>
              <a:rPr lang="en-US" dirty="0"/>
              <a:t>6 groups of CNAs emerge</a:t>
            </a:r>
          </a:p>
        </p:txBody>
      </p:sp>
      <p:pic>
        <p:nvPicPr>
          <p:cNvPr id="8" name="Content Placeholder 7" descr="A screenshot of a cell phone&#10;&#10;Description automatically generated">
            <a:extLst>
              <a:ext uri="{FF2B5EF4-FFF2-40B4-BE49-F238E27FC236}">
                <a16:creationId xmlns:a16="http://schemas.microsoft.com/office/drawing/2014/main" id="{DC9BB76F-5EF7-4A40-A42A-C10607BD7B65}"/>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4358" y="1341742"/>
            <a:ext cx="6715285" cy="4174517"/>
          </a:xfrm>
        </p:spPr>
      </p:pic>
      <p:sp>
        <p:nvSpPr>
          <p:cNvPr id="10" name="TextBox 9">
            <a:extLst>
              <a:ext uri="{FF2B5EF4-FFF2-40B4-BE49-F238E27FC236}">
                <a16:creationId xmlns:a16="http://schemas.microsoft.com/office/drawing/2014/main" id="{2CEEEBAD-6C2E-445E-9603-0D5D92DFA605}"/>
              </a:ext>
            </a:extLst>
          </p:cNvPr>
          <p:cNvSpPr txBox="1"/>
          <p:nvPr/>
        </p:nvSpPr>
        <p:spPr>
          <a:xfrm>
            <a:off x="5932503" y="5657850"/>
            <a:ext cx="3445174" cy="300082"/>
          </a:xfrm>
          <a:prstGeom prst="rect">
            <a:avLst/>
          </a:prstGeom>
          <a:noFill/>
        </p:spPr>
        <p:txBody>
          <a:bodyPr wrap="none" rtlCol="0">
            <a:spAutoFit/>
          </a:bodyPr>
          <a:lstStyle/>
          <a:p>
            <a:r>
              <a:rPr lang="en-US" sz="1350" dirty="0"/>
              <a:t>Dewhurst, Yao, et al., 2020 (submitted)</a:t>
            </a:r>
          </a:p>
        </p:txBody>
      </p:sp>
    </p:spTree>
    <p:extLst>
      <p:ext uri="{BB962C8B-B14F-4D97-AF65-F5344CB8AC3E}">
        <p14:creationId xmlns:p14="http://schemas.microsoft.com/office/powerpoint/2010/main" val="2173338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DA3A-1DC7-4154-87CC-FCBBD8991560}"/>
              </a:ext>
            </a:extLst>
          </p:cNvPr>
          <p:cNvSpPr>
            <a:spLocks noGrp="1"/>
          </p:cNvSpPr>
          <p:nvPr>
            <p:ph type="title"/>
          </p:nvPr>
        </p:nvSpPr>
        <p:spPr/>
        <p:txBody>
          <a:bodyPr/>
          <a:lstStyle/>
          <a:p>
            <a:r>
              <a:rPr lang="en-US" dirty="0"/>
              <a:t>BFB-like cluster aggregated read depth</a:t>
            </a:r>
          </a:p>
        </p:txBody>
      </p:sp>
      <p:pic>
        <p:nvPicPr>
          <p:cNvPr id="5" name="Content Placeholder 4" descr="A picture containing text, sky, light, day&#10;&#10;Description automatically generated">
            <a:extLst>
              <a:ext uri="{FF2B5EF4-FFF2-40B4-BE49-F238E27FC236}">
                <a16:creationId xmlns:a16="http://schemas.microsoft.com/office/drawing/2014/main" id="{54EE339E-00EE-4DF8-92A0-FD208E5E7F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20" y="2491318"/>
            <a:ext cx="8320160" cy="2624667"/>
          </a:xfrm>
        </p:spPr>
      </p:pic>
    </p:spTree>
    <p:extLst>
      <p:ext uri="{BB962C8B-B14F-4D97-AF65-F5344CB8AC3E}">
        <p14:creationId xmlns:p14="http://schemas.microsoft.com/office/powerpoint/2010/main" val="359446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74DA-FB0D-49DF-AE06-FBF814C50ABE}"/>
              </a:ext>
            </a:extLst>
          </p:cNvPr>
          <p:cNvSpPr>
            <a:spLocks noGrp="1"/>
          </p:cNvSpPr>
          <p:nvPr>
            <p:ph type="title"/>
          </p:nvPr>
        </p:nvSpPr>
        <p:spPr>
          <a:xfrm>
            <a:off x="628650" y="1131094"/>
            <a:ext cx="3943350" cy="994172"/>
          </a:xfrm>
        </p:spPr>
        <p:txBody>
          <a:bodyPr/>
          <a:lstStyle/>
          <a:p>
            <a:r>
              <a:rPr lang="en-US" dirty="0"/>
              <a:t>SV evolution in chr12 genome graphs</a:t>
            </a:r>
          </a:p>
        </p:txBody>
      </p:sp>
      <p:pic>
        <p:nvPicPr>
          <p:cNvPr id="11" name="Content Placeholder 10" descr="Chart, bar chart&#10;&#10;Description automatically generated">
            <a:extLst>
              <a:ext uri="{FF2B5EF4-FFF2-40B4-BE49-F238E27FC236}">
                <a16:creationId xmlns:a16="http://schemas.microsoft.com/office/drawing/2014/main" id="{059A5FBC-4DFD-4D7C-84FC-226B9AA35C6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3727" y="2125266"/>
            <a:ext cx="2793352" cy="3497631"/>
          </a:xfrm>
        </p:spPr>
      </p:pic>
      <p:pic>
        <p:nvPicPr>
          <p:cNvPr id="9" name="Content Placeholder 4" descr="Diagram&#10;&#10;Description automatically generated">
            <a:extLst>
              <a:ext uri="{FF2B5EF4-FFF2-40B4-BE49-F238E27FC236}">
                <a16:creationId xmlns:a16="http://schemas.microsoft.com/office/drawing/2014/main" id="{E62D66D7-718D-455D-A855-3F3A5B276D1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21594" y="904195"/>
            <a:ext cx="4057649" cy="5049610"/>
          </a:xfrm>
        </p:spPr>
      </p:pic>
    </p:spTree>
    <p:extLst>
      <p:ext uri="{BB962C8B-B14F-4D97-AF65-F5344CB8AC3E}">
        <p14:creationId xmlns:p14="http://schemas.microsoft.com/office/powerpoint/2010/main" val="1404205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9045-EF51-4FC9-B3DC-EB0AB683B658}"/>
              </a:ext>
            </a:extLst>
          </p:cNvPr>
          <p:cNvSpPr>
            <a:spLocks noGrp="1"/>
          </p:cNvSpPr>
          <p:nvPr>
            <p:ph type="title"/>
          </p:nvPr>
        </p:nvSpPr>
        <p:spPr/>
        <p:txBody>
          <a:bodyPr/>
          <a:lstStyle/>
          <a:p>
            <a:r>
              <a:rPr lang="en-US" dirty="0"/>
              <a:t>Convergent evolution on 12p</a:t>
            </a:r>
            <a:br>
              <a:rPr lang="en-US" dirty="0"/>
            </a:br>
            <a:r>
              <a:rPr lang="en-US" dirty="0"/>
              <a:t>resolved with deeper WGS</a:t>
            </a:r>
          </a:p>
        </p:txBody>
      </p:sp>
      <p:pic>
        <p:nvPicPr>
          <p:cNvPr id="5" name="Content Placeholder 4" descr="A close up of a map&#10;&#10;Description automatically generated">
            <a:extLst>
              <a:ext uri="{FF2B5EF4-FFF2-40B4-BE49-F238E27FC236}">
                <a16:creationId xmlns:a16="http://schemas.microsoft.com/office/drawing/2014/main" id="{C8B6B9DE-AE3B-48FD-A3EF-11C25BAB51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4012" y="1131093"/>
            <a:ext cx="3724121" cy="4793248"/>
          </a:xfrm>
        </p:spPr>
      </p:pic>
      <p:pic>
        <p:nvPicPr>
          <p:cNvPr id="7" name="Picture 6" descr="A screenshot of a cell phone&#10;&#10;Description automatically generated">
            <a:extLst>
              <a:ext uri="{FF2B5EF4-FFF2-40B4-BE49-F238E27FC236}">
                <a16:creationId xmlns:a16="http://schemas.microsoft.com/office/drawing/2014/main" id="{3F0A02BA-DE46-4A85-90F6-E1A318849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5" y="2670392"/>
            <a:ext cx="2688569" cy="171464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44797FC-0E0B-40B6-A9DB-93F23BDB5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88" y="2601806"/>
            <a:ext cx="1481456" cy="1851821"/>
          </a:xfrm>
          <a:prstGeom prst="rect">
            <a:avLst/>
          </a:prstGeom>
        </p:spPr>
      </p:pic>
      <p:sp>
        <p:nvSpPr>
          <p:cNvPr id="10" name="TextBox 9">
            <a:extLst>
              <a:ext uri="{FF2B5EF4-FFF2-40B4-BE49-F238E27FC236}">
                <a16:creationId xmlns:a16="http://schemas.microsoft.com/office/drawing/2014/main" id="{AF3A60BF-483B-4BAC-8743-2364654D3BF0}"/>
              </a:ext>
            </a:extLst>
          </p:cNvPr>
          <p:cNvSpPr txBox="1"/>
          <p:nvPr/>
        </p:nvSpPr>
        <p:spPr>
          <a:xfrm>
            <a:off x="380470" y="4651273"/>
            <a:ext cx="2539711" cy="507831"/>
          </a:xfrm>
          <a:prstGeom prst="rect">
            <a:avLst/>
          </a:prstGeom>
          <a:noFill/>
        </p:spPr>
        <p:txBody>
          <a:bodyPr wrap="square" rtlCol="0">
            <a:spAutoFit/>
          </a:bodyPr>
          <a:lstStyle/>
          <a:p>
            <a:r>
              <a:rPr lang="en-US" sz="1350" dirty="0"/>
              <a:t>The BFB evolution happened relatively fast!</a:t>
            </a:r>
          </a:p>
        </p:txBody>
      </p:sp>
      <p:cxnSp>
        <p:nvCxnSpPr>
          <p:cNvPr id="12" name="Straight Arrow Connector 11">
            <a:extLst>
              <a:ext uri="{FF2B5EF4-FFF2-40B4-BE49-F238E27FC236}">
                <a16:creationId xmlns:a16="http://schemas.microsoft.com/office/drawing/2014/main" id="{963B08C9-4F15-463A-8798-10F304E8C038}"/>
              </a:ext>
            </a:extLst>
          </p:cNvPr>
          <p:cNvCxnSpPr/>
          <p:nvPr/>
        </p:nvCxnSpPr>
        <p:spPr>
          <a:xfrm flipV="1">
            <a:off x="1249926" y="4385041"/>
            <a:ext cx="0" cy="266232"/>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54A2FBAB-A4DD-44B2-A75D-3E20F81CE052}"/>
              </a:ext>
            </a:extLst>
          </p:cNvPr>
          <p:cNvSpPr txBox="1"/>
          <p:nvPr/>
        </p:nvSpPr>
        <p:spPr>
          <a:xfrm>
            <a:off x="4048218" y="5627527"/>
            <a:ext cx="3445174" cy="300082"/>
          </a:xfrm>
          <a:prstGeom prst="rect">
            <a:avLst/>
          </a:prstGeom>
          <a:noFill/>
        </p:spPr>
        <p:txBody>
          <a:bodyPr wrap="none" rtlCol="0">
            <a:spAutoFit/>
          </a:bodyPr>
          <a:lstStyle/>
          <a:p>
            <a:r>
              <a:rPr lang="en-US" sz="1350" dirty="0"/>
              <a:t>Dewhurst, Yao, et al., 2020 (submitted)</a:t>
            </a:r>
          </a:p>
        </p:txBody>
      </p:sp>
    </p:spTree>
    <p:extLst>
      <p:ext uri="{BB962C8B-B14F-4D97-AF65-F5344CB8AC3E}">
        <p14:creationId xmlns:p14="http://schemas.microsoft.com/office/powerpoint/2010/main" val="2283260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8003-5530-4EDC-B03E-E0F988425750}"/>
              </a:ext>
            </a:extLst>
          </p:cNvPr>
          <p:cNvSpPr>
            <a:spLocks noGrp="1"/>
          </p:cNvSpPr>
          <p:nvPr>
            <p:ph type="title"/>
          </p:nvPr>
        </p:nvSpPr>
        <p:spPr/>
        <p:txBody>
          <a:bodyPr/>
          <a:lstStyle/>
          <a:p>
            <a:r>
              <a:rPr lang="en-US" dirty="0"/>
              <a:t>Distinct loose ends point to independent resolving events</a:t>
            </a:r>
          </a:p>
        </p:txBody>
      </p:sp>
      <p:pic>
        <p:nvPicPr>
          <p:cNvPr id="7" name="Content Placeholder 6" descr="A close up of a map&#10;&#10;Description automatically generated">
            <a:extLst>
              <a:ext uri="{FF2B5EF4-FFF2-40B4-BE49-F238E27FC236}">
                <a16:creationId xmlns:a16="http://schemas.microsoft.com/office/drawing/2014/main" id="{CB7217E0-DEA3-4E5A-AE15-687B25E466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8663" y="2078278"/>
            <a:ext cx="2829756" cy="3825412"/>
          </a:xfrm>
        </p:spPr>
      </p:pic>
      <p:pic>
        <p:nvPicPr>
          <p:cNvPr id="12" name="Content Placeholder 11">
            <a:extLst>
              <a:ext uri="{FF2B5EF4-FFF2-40B4-BE49-F238E27FC236}">
                <a16:creationId xmlns:a16="http://schemas.microsoft.com/office/drawing/2014/main" id="{A3C30764-A64D-41E5-A288-3DCE1C9C963D}"/>
              </a:ext>
            </a:extLst>
          </p:cNvPr>
          <p:cNvPicPr>
            <a:picLocks noGrp="1" noChangeAspect="1"/>
          </p:cNvPicPr>
          <p:nvPr>
            <p:ph sz="half" idx="2"/>
          </p:nvPr>
        </p:nvPicPr>
        <p:blipFill>
          <a:blip r:embed="rId3"/>
          <a:stretch>
            <a:fillRect/>
          </a:stretch>
        </p:blipFill>
        <p:spPr>
          <a:xfrm>
            <a:off x="5255582" y="1806999"/>
            <a:ext cx="2931864" cy="3770054"/>
          </a:xfrm>
        </p:spPr>
      </p:pic>
      <p:sp>
        <p:nvSpPr>
          <p:cNvPr id="16" name="TextBox 15">
            <a:extLst>
              <a:ext uri="{FF2B5EF4-FFF2-40B4-BE49-F238E27FC236}">
                <a16:creationId xmlns:a16="http://schemas.microsoft.com/office/drawing/2014/main" id="{25B34409-DF18-40AC-A373-1A1009FE328D}"/>
              </a:ext>
            </a:extLst>
          </p:cNvPr>
          <p:cNvSpPr txBox="1"/>
          <p:nvPr/>
        </p:nvSpPr>
        <p:spPr>
          <a:xfrm>
            <a:off x="5932503" y="5657850"/>
            <a:ext cx="3445174" cy="300082"/>
          </a:xfrm>
          <a:prstGeom prst="rect">
            <a:avLst/>
          </a:prstGeom>
          <a:noFill/>
        </p:spPr>
        <p:txBody>
          <a:bodyPr wrap="none" rtlCol="0">
            <a:spAutoFit/>
          </a:bodyPr>
          <a:lstStyle/>
          <a:p>
            <a:r>
              <a:rPr lang="en-US" sz="1350" dirty="0"/>
              <a:t>Dewhurst, Yao, et al., 2020 (submitted)</a:t>
            </a:r>
          </a:p>
        </p:txBody>
      </p:sp>
    </p:spTree>
    <p:extLst>
      <p:ext uri="{BB962C8B-B14F-4D97-AF65-F5344CB8AC3E}">
        <p14:creationId xmlns:p14="http://schemas.microsoft.com/office/powerpoint/2010/main" val="2309510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E903-B098-4235-B572-4CC726510AA2}"/>
              </a:ext>
            </a:extLst>
          </p:cNvPr>
          <p:cNvSpPr>
            <a:spLocks noGrp="1"/>
          </p:cNvSpPr>
          <p:nvPr>
            <p:ph type="title"/>
          </p:nvPr>
        </p:nvSpPr>
        <p:spPr/>
        <p:txBody>
          <a:bodyPr/>
          <a:lstStyle/>
          <a:p>
            <a:r>
              <a:rPr lang="en-US" dirty="0"/>
              <a:t>Independent fusion to 21p concluded BFB cycles at different loci</a:t>
            </a:r>
          </a:p>
        </p:txBody>
      </p:sp>
      <p:sp>
        <p:nvSpPr>
          <p:cNvPr id="12" name="TextBox 11">
            <a:extLst>
              <a:ext uri="{FF2B5EF4-FFF2-40B4-BE49-F238E27FC236}">
                <a16:creationId xmlns:a16="http://schemas.microsoft.com/office/drawing/2014/main" id="{AA9EC5BA-CDC5-4A46-A366-3405FCB41F93}"/>
              </a:ext>
            </a:extLst>
          </p:cNvPr>
          <p:cNvSpPr txBox="1"/>
          <p:nvPr/>
        </p:nvSpPr>
        <p:spPr>
          <a:xfrm>
            <a:off x="171063" y="5657923"/>
            <a:ext cx="6080870" cy="507831"/>
          </a:xfrm>
          <a:prstGeom prst="rect">
            <a:avLst/>
          </a:prstGeom>
          <a:noFill/>
        </p:spPr>
        <p:txBody>
          <a:bodyPr wrap="square">
            <a:spAutoFit/>
          </a:bodyPr>
          <a:lstStyle/>
          <a:p>
            <a:r>
              <a:rPr lang="en-US" sz="1350" dirty="0"/>
              <a:t>Can long read help reaffirm the fusion in the mist of repetitive sequences?</a:t>
            </a:r>
          </a:p>
        </p:txBody>
      </p:sp>
      <p:sp>
        <p:nvSpPr>
          <p:cNvPr id="14" name="TextBox 13">
            <a:extLst>
              <a:ext uri="{FF2B5EF4-FFF2-40B4-BE49-F238E27FC236}">
                <a16:creationId xmlns:a16="http://schemas.microsoft.com/office/drawing/2014/main" id="{BBF633F4-2133-4FF0-BB69-56064424F4FD}"/>
              </a:ext>
            </a:extLst>
          </p:cNvPr>
          <p:cNvSpPr txBox="1"/>
          <p:nvPr/>
        </p:nvSpPr>
        <p:spPr>
          <a:xfrm>
            <a:off x="5932503" y="5657850"/>
            <a:ext cx="3445174" cy="300082"/>
          </a:xfrm>
          <a:prstGeom prst="rect">
            <a:avLst/>
          </a:prstGeom>
          <a:noFill/>
        </p:spPr>
        <p:txBody>
          <a:bodyPr wrap="none" rtlCol="0">
            <a:spAutoFit/>
          </a:bodyPr>
          <a:lstStyle/>
          <a:p>
            <a:r>
              <a:rPr lang="en-US" sz="1350" dirty="0"/>
              <a:t>Dewhurst, Yao, et al., 2020 (submitted)</a:t>
            </a:r>
          </a:p>
        </p:txBody>
      </p:sp>
      <p:sp>
        <p:nvSpPr>
          <p:cNvPr id="3" name="Arrow: Down 2">
            <a:extLst>
              <a:ext uri="{FF2B5EF4-FFF2-40B4-BE49-F238E27FC236}">
                <a16:creationId xmlns:a16="http://schemas.microsoft.com/office/drawing/2014/main" id="{E873AB5A-B30A-411C-A4C5-750ACE7F595D}"/>
              </a:ext>
            </a:extLst>
          </p:cNvPr>
          <p:cNvSpPr/>
          <p:nvPr/>
        </p:nvSpPr>
        <p:spPr>
          <a:xfrm rot="10800000">
            <a:off x="4194698" y="1634651"/>
            <a:ext cx="69363" cy="274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454FCF43-0B18-48B8-A98B-B020C656F040}"/>
              </a:ext>
            </a:extLst>
          </p:cNvPr>
          <p:cNvSpPr txBox="1"/>
          <p:nvPr/>
        </p:nvSpPr>
        <p:spPr>
          <a:xfrm>
            <a:off x="3125966" y="1878760"/>
            <a:ext cx="2717411" cy="300082"/>
          </a:xfrm>
          <a:prstGeom prst="rect">
            <a:avLst/>
          </a:prstGeom>
          <a:noFill/>
        </p:spPr>
        <p:txBody>
          <a:bodyPr wrap="none" rtlCol="0">
            <a:spAutoFit/>
          </a:bodyPr>
          <a:lstStyle/>
          <a:p>
            <a:r>
              <a:rPr lang="en-US" sz="1350" dirty="0"/>
              <a:t>Acrocentric, Repetitive (rDNA)</a:t>
            </a:r>
          </a:p>
        </p:txBody>
      </p:sp>
      <p:pic>
        <p:nvPicPr>
          <p:cNvPr id="17" name="Content Placeholder 16" descr="A picture containing graphical user interface&#10;&#10;Description automatically generated">
            <a:extLst>
              <a:ext uri="{FF2B5EF4-FFF2-40B4-BE49-F238E27FC236}">
                <a16:creationId xmlns:a16="http://schemas.microsoft.com/office/drawing/2014/main" id="{B6CE1BF8-3BAD-4616-85FC-A2E0C34E40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02626" y="2125266"/>
            <a:ext cx="2098937" cy="3433965"/>
          </a:xfrm>
        </p:spPr>
      </p:pic>
      <p:pic>
        <p:nvPicPr>
          <p:cNvPr id="15" name="Content Placeholder 14" descr="Text, application&#10;&#10;Description automatically generated">
            <a:extLst>
              <a:ext uri="{FF2B5EF4-FFF2-40B4-BE49-F238E27FC236}">
                <a16:creationId xmlns:a16="http://schemas.microsoft.com/office/drawing/2014/main" id="{9A6023C6-7156-4513-AC18-32D42567796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78598" y="2125267"/>
            <a:ext cx="1923542" cy="3158552"/>
          </a:xfrm>
        </p:spPr>
      </p:pic>
    </p:spTree>
    <p:extLst>
      <p:ext uri="{BB962C8B-B14F-4D97-AF65-F5344CB8AC3E}">
        <p14:creationId xmlns:p14="http://schemas.microsoft.com/office/powerpoint/2010/main" val="3716834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DDAC-724B-4451-9353-38EDBD61BE15}"/>
              </a:ext>
            </a:extLst>
          </p:cNvPr>
          <p:cNvSpPr>
            <a:spLocks noGrp="1"/>
          </p:cNvSpPr>
          <p:nvPr>
            <p:ph type="title"/>
          </p:nvPr>
        </p:nvSpPr>
        <p:spPr/>
        <p:txBody>
          <a:bodyPr/>
          <a:lstStyle/>
          <a:p>
            <a:r>
              <a:rPr lang="en-US" dirty="0"/>
              <a:t>More evidence for fusion to chr21p to resolve BFB</a:t>
            </a:r>
          </a:p>
        </p:txBody>
      </p:sp>
      <p:pic>
        <p:nvPicPr>
          <p:cNvPr id="7" name="Content Placeholder 6" descr="Graphical user interface, website&#10;&#10;Description automatically generated">
            <a:extLst>
              <a:ext uri="{FF2B5EF4-FFF2-40B4-BE49-F238E27FC236}">
                <a16:creationId xmlns:a16="http://schemas.microsoft.com/office/drawing/2014/main" id="{A9B29AD4-5E9F-41FF-AFEA-846A4A2B9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790" y="2226469"/>
            <a:ext cx="4876420" cy="3263504"/>
          </a:xfrm>
        </p:spPr>
      </p:pic>
    </p:spTree>
    <p:extLst>
      <p:ext uri="{BB962C8B-B14F-4D97-AF65-F5344CB8AC3E}">
        <p14:creationId xmlns:p14="http://schemas.microsoft.com/office/powerpoint/2010/main" val="1691818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7EA9-9CDD-4181-8562-3156F40790FC}"/>
              </a:ext>
            </a:extLst>
          </p:cNvPr>
          <p:cNvSpPr>
            <a:spLocks noGrp="1"/>
          </p:cNvSpPr>
          <p:nvPr>
            <p:ph type="title"/>
          </p:nvPr>
        </p:nvSpPr>
        <p:spPr/>
        <p:txBody>
          <a:bodyPr/>
          <a:lstStyle/>
          <a:p>
            <a:r>
              <a:rPr lang="en-US" dirty="0"/>
              <a:t>Phasing chr12 with respect to Y11 (arm loss)</a:t>
            </a:r>
          </a:p>
        </p:txBody>
      </p:sp>
      <p:pic>
        <p:nvPicPr>
          <p:cNvPr id="6" name="Content Placeholder 5" descr="Chart&#10;&#10;Description automatically generated with medium confidence">
            <a:extLst>
              <a:ext uri="{FF2B5EF4-FFF2-40B4-BE49-F238E27FC236}">
                <a16:creationId xmlns:a16="http://schemas.microsoft.com/office/drawing/2014/main" id="{5FE67001-9CF7-40F1-ACB0-57A7B70B726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2697715"/>
            <a:ext cx="3493148" cy="2576126"/>
          </a:xfrm>
        </p:spPr>
      </p:pic>
      <p:pic>
        <p:nvPicPr>
          <p:cNvPr id="8" name="Content Placeholder 7" descr="Diagram&#10;&#10;Description automatically generated with medium confidence">
            <a:extLst>
              <a:ext uri="{FF2B5EF4-FFF2-40B4-BE49-F238E27FC236}">
                <a16:creationId xmlns:a16="http://schemas.microsoft.com/office/drawing/2014/main" id="{D9CB59B2-3402-49D2-8A31-30D1C36C51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2066" y="2697715"/>
            <a:ext cx="4304336" cy="2680217"/>
          </a:xfrm>
        </p:spPr>
      </p:pic>
    </p:spTree>
    <p:extLst>
      <p:ext uri="{BB962C8B-B14F-4D97-AF65-F5344CB8AC3E}">
        <p14:creationId xmlns:p14="http://schemas.microsoft.com/office/powerpoint/2010/main" val="2639391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79C4-386F-4F9D-BCDE-39AB51BFA251}"/>
              </a:ext>
            </a:extLst>
          </p:cNvPr>
          <p:cNvSpPr>
            <a:spLocks noGrp="1"/>
          </p:cNvSpPr>
          <p:nvPr>
            <p:ph type="title"/>
          </p:nvPr>
        </p:nvSpPr>
        <p:spPr/>
        <p:txBody>
          <a:bodyPr/>
          <a:lstStyle/>
          <a:p>
            <a:r>
              <a:rPr lang="en-US" dirty="0"/>
              <a:t>A single chr12p allele with short telomere triggers the events</a:t>
            </a:r>
          </a:p>
        </p:txBody>
      </p:sp>
      <p:pic>
        <p:nvPicPr>
          <p:cNvPr id="14" name="Content Placeholder 13" descr="Chart, scatter chart&#10;&#10;Description automatically generated">
            <a:extLst>
              <a:ext uri="{FF2B5EF4-FFF2-40B4-BE49-F238E27FC236}">
                <a16:creationId xmlns:a16="http://schemas.microsoft.com/office/drawing/2014/main" id="{003F1268-BF2F-4F02-B986-23744E14FE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25113" y="2193393"/>
            <a:ext cx="3390238" cy="3467048"/>
          </a:xfrm>
        </p:spPr>
      </p:pic>
      <p:pic>
        <p:nvPicPr>
          <p:cNvPr id="12" name="Content Placeholder 11" descr="Chart, scatter chart&#10;&#10;Description automatically generated">
            <a:extLst>
              <a:ext uri="{FF2B5EF4-FFF2-40B4-BE49-F238E27FC236}">
                <a16:creationId xmlns:a16="http://schemas.microsoft.com/office/drawing/2014/main" id="{1F810A1D-83FF-444B-80D8-0F8CC39769C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17849" y="2193393"/>
            <a:ext cx="3417341" cy="3467048"/>
          </a:xfrm>
        </p:spPr>
      </p:pic>
    </p:spTree>
    <p:extLst>
      <p:ext uri="{BB962C8B-B14F-4D97-AF65-F5344CB8AC3E}">
        <p14:creationId xmlns:p14="http://schemas.microsoft.com/office/powerpoint/2010/main" val="35179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97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21AD-6C9F-4130-B891-A790436F681D}"/>
              </a:ext>
            </a:extLst>
          </p:cNvPr>
          <p:cNvSpPr>
            <a:spLocks noGrp="1"/>
          </p:cNvSpPr>
          <p:nvPr>
            <p:ph type="title"/>
          </p:nvPr>
        </p:nvSpPr>
        <p:spPr/>
        <p:txBody>
          <a:bodyPr/>
          <a:lstStyle/>
          <a:p>
            <a:r>
              <a:rPr lang="en-US" dirty="0"/>
              <a:t>Genomic sequencing enables profiling of variants</a:t>
            </a:r>
          </a:p>
        </p:txBody>
      </p:sp>
      <p:pic>
        <p:nvPicPr>
          <p:cNvPr id="6" name="Content Placeholder 5">
            <a:extLst>
              <a:ext uri="{FF2B5EF4-FFF2-40B4-BE49-F238E27FC236}">
                <a16:creationId xmlns:a16="http://schemas.microsoft.com/office/drawing/2014/main" id="{A6DC6ABD-2A3A-4A69-86CF-5E1BA1810932}"/>
              </a:ext>
            </a:extLst>
          </p:cNvPr>
          <p:cNvPicPr>
            <a:picLocks noGrp="1" noChangeAspect="1"/>
          </p:cNvPicPr>
          <p:nvPr>
            <p:ph sz="half" idx="1"/>
          </p:nvPr>
        </p:nvPicPr>
        <p:blipFill>
          <a:blip r:embed="rId2"/>
          <a:stretch>
            <a:fillRect/>
          </a:stretch>
        </p:blipFill>
        <p:spPr>
          <a:xfrm>
            <a:off x="628650" y="1744851"/>
            <a:ext cx="3009818" cy="4351338"/>
          </a:xfrm>
          <a:prstGeom prst="rect">
            <a:avLst/>
          </a:prstGeom>
        </p:spPr>
      </p:pic>
      <p:pic>
        <p:nvPicPr>
          <p:cNvPr id="9" name="Content Placeholder 8">
            <a:extLst>
              <a:ext uri="{FF2B5EF4-FFF2-40B4-BE49-F238E27FC236}">
                <a16:creationId xmlns:a16="http://schemas.microsoft.com/office/drawing/2014/main" id="{A9BFEEE4-0436-4F27-9B95-3B28D1EBDD0B}"/>
              </a:ext>
            </a:extLst>
          </p:cNvPr>
          <p:cNvPicPr>
            <a:picLocks noGrp="1" noChangeAspect="1"/>
          </p:cNvPicPr>
          <p:nvPr>
            <p:ph sz="half" idx="2"/>
          </p:nvPr>
        </p:nvPicPr>
        <p:blipFill>
          <a:blip r:embed="rId3"/>
          <a:stretch>
            <a:fillRect/>
          </a:stretch>
        </p:blipFill>
        <p:spPr>
          <a:xfrm>
            <a:off x="3933582" y="2441452"/>
            <a:ext cx="4802976" cy="2922954"/>
          </a:xfrm>
          <a:prstGeom prst="rect">
            <a:avLst/>
          </a:prstGeom>
        </p:spPr>
      </p:pic>
      <p:sp>
        <p:nvSpPr>
          <p:cNvPr id="10" name="TextBox 9">
            <a:extLst>
              <a:ext uri="{FF2B5EF4-FFF2-40B4-BE49-F238E27FC236}">
                <a16:creationId xmlns:a16="http://schemas.microsoft.com/office/drawing/2014/main" id="{51CD6AA7-EB5A-43E1-956F-1546661D096C}"/>
              </a:ext>
            </a:extLst>
          </p:cNvPr>
          <p:cNvSpPr txBox="1"/>
          <p:nvPr/>
        </p:nvSpPr>
        <p:spPr>
          <a:xfrm>
            <a:off x="4187195" y="6596390"/>
            <a:ext cx="4956805" cy="261610"/>
          </a:xfrm>
          <a:prstGeom prst="rect">
            <a:avLst/>
          </a:prstGeom>
          <a:noFill/>
        </p:spPr>
        <p:txBody>
          <a:bodyPr wrap="none" rtlCol="0">
            <a:spAutoFit/>
          </a:bodyPr>
          <a:lstStyle/>
          <a:p>
            <a:pPr algn="r"/>
            <a:r>
              <a:rPr lang="en-US" sz="1100" dirty="0"/>
              <a:t>Meyerson, M., Gabriel, S. &amp; Getz, G. </a:t>
            </a:r>
            <a:r>
              <a:rPr lang="en-US" sz="1100" i="1" dirty="0"/>
              <a:t>Nat. Rev. Genet.</a:t>
            </a:r>
            <a:r>
              <a:rPr lang="en-US" sz="1100" dirty="0"/>
              <a:t> </a:t>
            </a:r>
            <a:r>
              <a:rPr lang="en-US" sz="1100" b="1" dirty="0"/>
              <a:t>11</a:t>
            </a:r>
            <a:r>
              <a:rPr lang="en-US" sz="1100" dirty="0"/>
              <a:t>, 685–696 (2010)</a:t>
            </a:r>
          </a:p>
        </p:txBody>
      </p:sp>
    </p:spTree>
    <p:extLst>
      <p:ext uri="{BB962C8B-B14F-4D97-AF65-F5344CB8AC3E}">
        <p14:creationId xmlns:p14="http://schemas.microsoft.com/office/powerpoint/2010/main" val="2553564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9538" y="2143415"/>
            <a:ext cx="3094117" cy="1041439"/>
          </a:xfrm>
          <a:prstGeom prst="rect">
            <a:avLst/>
          </a:prstGeom>
        </p:spPr>
        <p:txBody>
          <a:bodyPr wrap="none">
            <a:spAutoFit/>
          </a:bodyPr>
          <a:lstStyle/>
          <a:p>
            <a:pPr algn="ctr"/>
            <a:endParaRPr lang="en-US" sz="1028" dirty="0">
              <a:hlinkClick r:id="rId3"/>
            </a:endParaRPr>
          </a:p>
          <a:p>
            <a:pPr algn="ctr"/>
            <a:r>
              <a:rPr lang="en-US" sz="1028" dirty="0">
                <a:hlinkClick r:id="rId4"/>
              </a:rPr>
              <a:t>http://github.com/mskilab</a:t>
            </a:r>
            <a:r>
              <a:rPr lang="en-US" sz="1028" dirty="0"/>
              <a:t>     </a:t>
            </a:r>
            <a:r>
              <a:rPr lang="en-US" sz="1028" dirty="0">
                <a:hlinkClick r:id="rId4"/>
              </a:rPr>
              <a:t>www.mskilab.org</a:t>
            </a:r>
          </a:p>
          <a:p>
            <a:pPr algn="ctr"/>
            <a:endParaRPr lang="en-US" sz="1028" dirty="0"/>
          </a:p>
          <a:p>
            <a:pPr algn="ctr"/>
            <a:endParaRPr lang="en-US" sz="1028" dirty="0"/>
          </a:p>
          <a:p>
            <a:pPr algn="ctr"/>
            <a:endParaRPr lang="en-US" sz="1028" dirty="0"/>
          </a:p>
          <a:p>
            <a:pPr algn="ctr"/>
            <a:endParaRPr lang="en-US" sz="1028" dirty="0"/>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8428" y="3274708"/>
            <a:ext cx="707234" cy="473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stretch>
            <a:fillRect/>
          </a:stretch>
        </p:blipFill>
        <p:spPr>
          <a:xfrm>
            <a:off x="5780254" y="3511544"/>
            <a:ext cx="1664170" cy="328661"/>
          </a:xfrm>
          <a:prstGeom prst="rect">
            <a:avLst/>
          </a:prstGeom>
        </p:spPr>
      </p:pic>
      <p:sp>
        <p:nvSpPr>
          <p:cNvPr id="9" name="Rectangle 8"/>
          <p:cNvSpPr/>
          <p:nvPr/>
        </p:nvSpPr>
        <p:spPr>
          <a:xfrm>
            <a:off x="1034476" y="3964051"/>
            <a:ext cx="3398978" cy="1411284"/>
          </a:xfrm>
          <a:prstGeom prst="rect">
            <a:avLst/>
          </a:prstGeom>
        </p:spPr>
        <p:txBody>
          <a:bodyPr wrap="square">
            <a:spAutoFit/>
          </a:bodyPr>
          <a:lstStyle/>
          <a:p>
            <a:r>
              <a:rPr lang="en-US" sz="857" dirty="0"/>
              <a:t>Marcin Imielinski, MD, PhD (PI)</a:t>
            </a:r>
          </a:p>
          <a:p>
            <a:r>
              <a:rPr lang="en-US" sz="857" b="1" dirty="0"/>
              <a:t>Julie Behr (Tri-I CBM PhD student)</a:t>
            </a:r>
          </a:p>
          <a:p>
            <a:r>
              <a:rPr lang="en-US" sz="857" b="1" dirty="0"/>
              <a:t>Kevin Hadi (WCM PBSB PhD student)</a:t>
            </a:r>
          </a:p>
          <a:p>
            <a:r>
              <a:rPr lang="en-US" sz="857" dirty="0"/>
              <a:t>Aditya Deshpande (Tri-I CBM PhD student)</a:t>
            </a:r>
          </a:p>
          <a:p>
            <a:r>
              <a:rPr lang="en-US" sz="857" dirty="0"/>
              <a:t>Huasong Tian (research scientist)</a:t>
            </a:r>
          </a:p>
          <a:p>
            <a:r>
              <a:rPr lang="en-US" sz="857" dirty="0"/>
              <a:t>Kofi Gyan (Tri-I CBM PhD student)</a:t>
            </a:r>
          </a:p>
          <a:p>
            <a:r>
              <a:rPr lang="en-US" sz="857" b="1" dirty="0"/>
              <a:t>Alon Shaiber (genomics data scientist)</a:t>
            </a:r>
          </a:p>
          <a:p>
            <a:r>
              <a:rPr lang="en-US" sz="857" b="1" dirty="0" err="1"/>
              <a:t>Charalampos</a:t>
            </a:r>
            <a:r>
              <a:rPr lang="en-US" sz="857" b="1" dirty="0"/>
              <a:t> </a:t>
            </a:r>
            <a:r>
              <a:rPr lang="en-US" sz="857" b="1" dirty="0" err="1"/>
              <a:t>Xanthopoulakis</a:t>
            </a:r>
            <a:r>
              <a:rPr lang="en-US" sz="857" b="1" dirty="0"/>
              <a:t> (soft </a:t>
            </a:r>
            <a:r>
              <a:rPr lang="en-US" sz="857" b="1" dirty="0" err="1"/>
              <a:t>eng</a:t>
            </a:r>
            <a:r>
              <a:rPr lang="en-US" sz="857" b="1" dirty="0"/>
              <a:t>)</a:t>
            </a:r>
          </a:p>
          <a:p>
            <a:r>
              <a:rPr lang="en-US" sz="857" b="1" dirty="0" err="1"/>
              <a:t>Yajas</a:t>
            </a:r>
            <a:r>
              <a:rPr lang="en-US" sz="857" b="1" dirty="0"/>
              <a:t> Shah (WCM PBSB PhD student)</a:t>
            </a:r>
          </a:p>
          <a:p>
            <a:r>
              <a:rPr lang="en-US" sz="857" dirty="0"/>
              <a:t>Zi-</a:t>
            </a:r>
            <a:r>
              <a:rPr lang="en-US" sz="857" dirty="0" err="1"/>
              <a:t>ning</a:t>
            </a:r>
            <a:r>
              <a:rPr lang="en-US" sz="857" dirty="0"/>
              <a:t> Choo (WCM MD-PhD student)</a:t>
            </a:r>
          </a:p>
        </p:txBody>
      </p:sp>
      <p:pic>
        <p:nvPicPr>
          <p:cNvPr id="11" name="Picture 10"/>
          <p:cNvPicPr>
            <a:picLocks noChangeAspect="1"/>
          </p:cNvPicPr>
          <p:nvPr/>
        </p:nvPicPr>
        <p:blipFill>
          <a:blip r:embed="rId7"/>
          <a:stretch>
            <a:fillRect/>
          </a:stretch>
        </p:blipFill>
        <p:spPr>
          <a:xfrm>
            <a:off x="4572001" y="3553098"/>
            <a:ext cx="1023140" cy="245554"/>
          </a:xfrm>
          <a:prstGeom prst="rect">
            <a:avLst/>
          </a:prstGeom>
        </p:spPr>
      </p:pic>
      <p:sp>
        <p:nvSpPr>
          <p:cNvPr id="2" name="TextBox 1"/>
          <p:cNvSpPr txBox="1"/>
          <p:nvPr/>
        </p:nvSpPr>
        <p:spPr>
          <a:xfrm>
            <a:off x="1363798" y="2143416"/>
            <a:ext cx="1678665" cy="268215"/>
          </a:xfrm>
          <a:prstGeom prst="rect">
            <a:avLst/>
          </a:prstGeom>
          <a:noFill/>
        </p:spPr>
        <p:txBody>
          <a:bodyPr wrap="none" rtlCol="0">
            <a:spAutoFit/>
          </a:bodyPr>
          <a:lstStyle/>
          <a:p>
            <a:r>
              <a:rPr lang="en-US" sz="1143" b="1" dirty="0"/>
              <a:t>M</a:t>
            </a:r>
            <a:r>
              <a:rPr lang="en-US" sz="1143" dirty="0"/>
              <a:t>arcin Imielin</a:t>
            </a:r>
            <a:r>
              <a:rPr lang="en-US" sz="1143" b="1" dirty="0"/>
              <a:t>ski Lab</a:t>
            </a:r>
          </a:p>
        </p:txBody>
      </p:sp>
      <p:pic>
        <p:nvPicPr>
          <p:cNvPr id="4" name="Picture 3">
            <a:extLst>
              <a:ext uri="{FF2B5EF4-FFF2-40B4-BE49-F238E27FC236}">
                <a16:creationId xmlns:a16="http://schemas.microsoft.com/office/drawing/2014/main" id="{D877408F-801C-E344-8092-CDDF80CB9419}"/>
              </a:ext>
            </a:extLst>
          </p:cNvPr>
          <p:cNvPicPr>
            <a:picLocks noChangeAspect="1"/>
          </p:cNvPicPr>
          <p:nvPr/>
        </p:nvPicPr>
        <p:blipFill>
          <a:blip r:embed="rId8"/>
          <a:stretch>
            <a:fillRect/>
          </a:stretch>
        </p:blipFill>
        <p:spPr>
          <a:xfrm>
            <a:off x="455380" y="2644651"/>
            <a:ext cx="3006428" cy="1111751"/>
          </a:xfrm>
          <a:prstGeom prst="rect">
            <a:avLst/>
          </a:prstGeom>
        </p:spPr>
      </p:pic>
      <p:pic>
        <p:nvPicPr>
          <p:cNvPr id="5" name="Picture 4">
            <a:extLst>
              <a:ext uri="{FF2B5EF4-FFF2-40B4-BE49-F238E27FC236}">
                <a16:creationId xmlns:a16="http://schemas.microsoft.com/office/drawing/2014/main" id="{43A45AD9-17E8-4698-AD26-F47D995BA85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670344" y="1826578"/>
            <a:ext cx="3342638" cy="1373948"/>
          </a:xfrm>
          <a:prstGeom prst="rect">
            <a:avLst/>
          </a:prstGeom>
        </p:spPr>
      </p:pic>
      <p:sp>
        <p:nvSpPr>
          <p:cNvPr id="16" name="TextBox 15">
            <a:extLst>
              <a:ext uri="{FF2B5EF4-FFF2-40B4-BE49-F238E27FC236}">
                <a16:creationId xmlns:a16="http://schemas.microsoft.com/office/drawing/2014/main" id="{1FC84C71-573C-487F-AFB1-B7B03472A996}"/>
              </a:ext>
            </a:extLst>
          </p:cNvPr>
          <p:cNvSpPr txBox="1"/>
          <p:nvPr/>
        </p:nvSpPr>
        <p:spPr>
          <a:xfrm>
            <a:off x="510445" y="1578121"/>
            <a:ext cx="3103735" cy="584775"/>
          </a:xfrm>
          <a:prstGeom prst="rect">
            <a:avLst/>
          </a:prstGeom>
          <a:noFill/>
        </p:spPr>
        <p:txBody>
          <a:bodyPr wrap="none" rtlCol="0">
            <a:spAutoFit/>
          </a:bodyPr>
          <a:lstStyle/>
          <a:p>
            <a:r>
              <a:rPr lang="en-US" sz="1600" dirty="0"/>
              <a:t>Special thanks to my mentor:</a:t>
            </a:r>
          </a:p>
          <a:p>
            <a:r>
              <a:rPr lang="en-US" sz="1600" b="1" dirty="0"/>
              <a:t>Marcin Imielinski</a:t>
            </a:r>
          </a:p>
        </p:txBody>
      </p:sp>
      <p:sp>
        <p:nvSpPr>
          <p:cNvPr id="14" name="Rectangle 13">
            <a:extLst>
              <a:ext uri="{FF2B5EF4-FFF2-40B4-BE49-F238E27FC236}">
                <a16:creationId xmlns:a16="http://schemas.microsoft.com/office/drawing/2014/main" id="{547A1972-8DB8-4147-AA1C-0FF8F8D46A2A}"/>
              </a:ext>
            </a:extLst>
          </p:cNvPr>
          <p:cNvSpPr/>
          <p:nvPr/>
        </p:nvSpPr>
        <p:spPr>
          <a:xfrm>
            <a:off x="4484326" y="4351179"/>
            <a:ext cx="2679953" cy="1204176"/>
          </a:xfrm>
          <a:prstGeom prst="rect">
            <a:avLst/>
          </a:prstGeom>
        </p:spPr>
        <p:txBody>
          <a:bodyPr wrap="square">
            <a:spAutoFit/>
          </a:bodyPr>
          <a:lstStyle/>
          <a:p>
            <a:r>
              <a:rPr lang="en-US" sz="800" b="1" dirty="0"/>
              <a:t>Alumni</a:t>
            </a:r>
          </a:p>
          <a:p>
            <a:r>
              <a:rPr lang="en-US" sz="800" dirty="0" err="1"/>
              <a:t>Netha</a:t>
            </a:r>
            <a:r>
              <a:rPr lang="en-US" sz="800" dirty="0"/>
              <a:t> </a:t>
            </a:r>
            <a:r>
              <a:rPr lang="en-US" sz="800" dirty="0" err="1"/>
              <a:t>Ulahanna</a:t>
            </a:r>
            <a:r>
              <a:rPr lang="en-US" sz="800" dirty="0"/>
              <a:t> (Postdoc)</a:t>
            </a:r>
          </a:p>
          <a:p>
            <a:r>
              <a:rPr lang="en-US" sz="825" dirty="0"/>
              <a:t>Joel </a:t>
            </a:r>
            <a:r>
              <a:rPr lang="en-US" sz="825" dirty="0" err="1"/>
              <a:t>Rosiene</a:t>
            </a:r>
            <a:r>
              <a:rPr lang="en-US" sz="825" dirty="0"/>
              <a:t> (medical student)</a:t>
            </a:r>
            <a:endParaRPr lang="en-US" sz="800" b="1" dirty="0"/>
          </a:p>
          <a:p>
            <a:r>
              <a:rPr lang="en-US" sz="800" dirty="0"/>
              <a:t>Alon Millet (CBM)</a:t>
            </a:r>
          </a:p>
          <a:p>
            <a:r>
              <a:rPr lang="en-US" sz="800" dirty="0"/>
              <a:t>Madison </a:t>
            </a:r>
            <a:r>
              <a:rPr lang="en-US" sz="800" dirty="0" err="1"/>
              <a:t>Darmofal</a:t>
            </a:r>
            <a:r>
              <a:rPr lang="en-US" sz="800" dirty="0"/>
              <a:t> (CBM)</a:t>
            </a:r>
          </a:p>
          <a:p>
            <a:r>
              <a:rPr lang="en-US" sz="800" dirty="0"/>
              <a:t>Joe DeRose (Undergrad)</a:t>
            </a:r>
          </a:p>
          <a:p>
            <a:r>
              <a:rPr lang="en-US" sz="800" dirty="0"/>
              <a:t>Emily </a:t>
            </a:r>
            <a:r>
              <a:rPr lang="en-US" sz="800" dirty="0" err="1"/>
              <a:t>Adeny</a:t>
            </a:r>
            <a:r>
              <a:rPr lang="en-US" sz="800" dirty="0"/>
              <a:t> (Postdoc)</a:t>
            </a:r>
          </a:p>
          <a:p>
            <a:r>
              <a:rPr lang="en-US" sz="800" dirty="0"/>
              <a:t>Rick Mortensen (Undergrad)</a:t>
            </a:r>
          </a:p>
          <a:p>
            <a:r>
              <a:rPr lang="en-US" sz="800" dirty="0"/>
              <a:t>Zoran Gajic (Undergrad)</a:t>
            </a:r>
          </a:p>
        </p:txBody>
      </p:sp>
    </p:spTree>
    <p:extLst>
      <p:ext uri="{BB962C8B-B14F-4D97-AF65-F5344CB8AC3E}">
        <p14:creationId xmlns:p14="http://schemas.microsoft.com/office/powerpoint/2010/main" val="3084737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80B3DE-7CB1-41A5-BECD-130C3D1513DD}"/>
              </a:ext>
            </a:extLst>
          </p:cNvPr>
          <p:cNvSpPr txBox="1"/>
          <p:nvPr/>
        </p:nvSpPr>
        <p:spPr>
          <a:xfrm>
            <a:off x="171778" y="1122364"/>
            <a:ext cx="4134465" cy="338554"/>
          </a:xfrm>
          <a:prstGeom prst="rect">
            <a:avLst/>
          </a:prstGeom>
          <a:noFill/>
        </p:spPr>
        <p:txBody>
          <a:bodyPr wrap="none" rtlCol="0">
            <a:spAutoFit/>
          </a:bodyPr>
          <a:lstStyle/>
          <a:p>
            <a:r>
              <a:rPr lang="en-US" sz="1600" b="1" dirty="0"/>
              <a:t>And our many awesome collaborators</a:t>
            </a:r>
          </a:p>
        </p:txBody>
      </p:sp>
      <p:sp>
        <p:nvSpPr>
          <p:cNvPr id="5" name="TextBox 4">
            <a:extLst>
              <a:ext uri="{FF2B5EF4-FFF2-40B4-BE49-F238E27FC236}">
                <a16:creationId xmlns:a16="http://schemas.microsoft.com/office/drawing/2014/main" id="{A2CF659D-2B9D-4B59-98D5-1B158B3E0FC6}"/>
              </a:ext>
            </a:extLst>
          </p:cNvPr>
          <p:cNvSpPr txBox="1"/>
          <p:nvPr/>
        </p:nvSpPr>
        <p:spPr>
          <a:xfrm>
            <a:off x="171778" y="1654182"/>
            <a:ext cx="2455630" cy="4051687"/>
          </a:xfrm>
          <a:prstGeom prst="rect">
            <a:avLst/>
          </a:prstGeom>
          <a:noFill/>
        </p:spPr>
        <p:txBody>
          <a:bodyPr wrap="square" rtlCol="0">
            <a:spAutoFit/>
          </a:bodyPr>
          <a:lstStyle/>
          <a:p>
            <a:r>
              <a:rPr lang="en-US" sz="953" b="1" dirty="0" err="1"/>
              <a:t>Talkowski</a:t>
            </a:r>
            <a:r>
              <a:rPr lang="en-US" sz="953" b="1" dirty="0"/>
              <a:t> Lab</a:t>
            </a:r>
          </a:p>
          <a:p>
            <a:r>
              <a:rPr lang="en-US" sz="953" dirty="0"/>
              <a:t>Michael </a:t>
            </a:r>
            <a:r>
              <a:rPr lang="en-US" sz="953" dirty="0" err="1"/>
              <a:t>Talkowski</a:t>
            </a:r>
            <a:endParaRPr lang="en-US" sz="953" dirty="0"/>
          </a:p>
          <a:p>
            <a:r>
              <a:rPr lang="en-US" sz="953" dirty="0"/>
              <a:t>Ryan Collins</a:t>
            </a:r>
          </a:p>
          <a:p>
            <a:r>
              <a:rPr lang="en-US" sz="953" dirty="0" err="1"/>
              <a:t>Xuefang</a:t>
            </a:r>
            <a:r>
              <a:rPr lang="en-US" sz="953" dirty="0"/>
              <a:t> Zhao</a:t>
            </a:r>
          </a:p>
          <a:p>
            <a:endParaRPr lang="en-US" sz="953" dirty="0"/>
          </a:p>
          <a:p>
            <a:r>
              <a:rPr lang="en-US" sz="953" b="1" dirty="0"/>
              <a:t>De Lange </a:t>
            </a:r>
            <a:r>
              <a:rPr lang="en-US" sz="953" b="1" dirty="0" err="1"/>
              <a:t>Lab@RU</a:t>
            </a:r>
            <a:endParaRPr lang="en-US" sz="953" dirty="0"/>
          </a:p>
          <a:p>
            <a:r>
              <a:rPr lang="en-US" sz="953" dirty="0"/>
              <a:t>Titia de Lange</a:t>
            </a:r>
          </a:p>
          <a:p>
            <a:r>
              <a:rPr lang="en-US" sz="953" dirty="0"/>
              <a:t>Sally Dewhurst, PhD (Postdoc)</a:t>
            </a:r>
          </a:p>
          <a:p>
            <a:endParaRPr lang="en-US" sz="953" dirty="0"/>
          </a:p>
          <a:p>
            <a:r>
              <a:rPr lang="en-US" sz="953" b="1" dirty="0"/>
              <a:t>TCGA Genomic Data Analysis Network</a:t>
            </a:r>
          </a:p>
          <a:p>
            <a:r>
              <a:rPr lang="en-US" sz="953" dirty="0"/>
              <a:t>Matthew Meyerson (DFCI)</a:t>
            </a:r>
          </a:p>
          <a:p>
            <a:r>
              <a:rPr lang="en-US" sz="953" dirty="0"/>
              <a:t>Ramaswamy Govindan (WUSTL)</a:t>
            </a:r>
          </a:p>
          <a:p>
            <a:r>
              <a:rPr lang="en-US" sz="953" dirty="0"/>
              <a:t>Jian Carrot-Zhang (DFCI)</a:t>
            </a:r>
          </a:p>
          <a:p>
            <a:r>
              <a:rPr lang="en-US" sz="953" dirty="0"/>
              <a:t>Siddhartha Devarakonda (WUSTL)</a:t>
            </a:r>
          </a:p>
          <a:p>
            <a:endParaRPr lang="en-US" sz="953" dirty="0"/>
          </a:p>
          <a:p>
            <a:r>
              <a:rPr lang="en-US" sz="953" b="1" dirty="0"/>
              <a:t>Molecular Biology</a:t>
            </a:r>
          </a:p>
          <a:p>
            <a:r>
              <a:rPr lang="en-US" sz="953" b="1" dirty="0"/>
              <a:t>Radiation Oncology</a:t>
            </a:r>
          </a:p>
          <a:p>
            <a:r>
              <a:rPr lang="en-US" sz="953" b="1" dirty="0"/>
              <a:t>Department of Pathology</a:t>
            </a:r>
          </a:p>
          <a:p>
            <a:r>
              <a:rPr lang="en-US" sz="953" b="1" dirty="0"/>
              <a:t>Memorial Sloan Kettering Cancer Center</a:t>
            </a:r>
          </a:p>
          <a:p>
            <a:r>
              <a:rPr lang="en-US" sz="953" dirty="0"/>
              <a:t>Simon Powell</a:t>
            </a:r>
          </a:p>
          <a:p>
            <a:r>
              <a:rPr lang="en-US" sz="953" dirty="0"/>
              <a:t>Jorge Reis-Filho</a:t>
            </a:r>
          </a:p>
          <a:p>
            <a:r>
              <a:rPr lang="en-US" sz="953" dirty="0"/>
              <a:t>Nadeem Riaz</a:t>
            </a:r>
          </a:p>
          <a:p>
            <a:r>
              <a:rPr lang="en-US" sz="953" dirty="0"/>
              <a:t>Jeremy </a:t>
            </a:r>
            <a:r>
              <a:rPr lang="en-US" sz="953" dirty="0" err="1"/>
              <a:t>Setton</a:t>
            </a:r>
            <a:endParaRPr lang="en-US" sz="953" dirty="0"/>
          </a:p>
          <a:p>
            <a:r>
              <a:rPr lang="en-US" sz="953" dirty="0"/>
              <a:t>John </a:t>
            </a:r>
            <a:r>
              <a:rPr lang="en-US" sz="953" dirty="0" err="1"/>
              <a:t>Maciejowski</a:t>
            </a:r>
            <a:endParaRPr lang="en-US" sz="953" dirty="0"/>
          </a:p>
          <a:p>
            <a:endParaRPr lang="en-US" sz="953" dirty="0"/>
          </a:p>
        </p:txBody>
      </p:sp>
      <p:sp>
        <p:nvSpPr>
          <p:cNvPr id="7" name="TextBox 6">
            <a:extLst>
              <a:ext uri="{FF2B5EF4-FFF2-40B4-BE49-F238E27FC236}">
                <a16:creationId xmlns:a16="http://schemas.microsoft.com/office/drawing/2014/main" id="{7DD49B35-E268-46E9-8196-D589A8086656}"/>
              </a:ext>
            </a:extLst>
          </p:cNvPr>
          <p:cNvSpPr txBox="1"/>
          <p:nvPr/>
        </p:nvSpPr>
        <p:spPr>
          <a:xfrm>
            <a:off x="5838702" y="1654183"/>
            <a:ext cx="2800048" cy="2585260"/>
          </a:xfrm>
          <a:prstGeom prst="rect">
            <a:avLst/>
          </a:prstGeom>
          <a:noFill/>
        </p:spPr>
        <p:txBody>
          <a:bodyPr wrap="square">
            <a:spAutoFit/>
          </a:bodyPr>
          <a:lstStyle/>
          <a:p>
            <a:r>
              <a:rPr lang="en-US" sz="953" b="1" dirty="0"/>
              <a:t>Reid lab @ Fred Hutchinson Cancer Center</a:t>
            </a:r>
          </a:p>
          <a:p>
            <a:r>
              <a:rPr lang="en-US" sz="953" dirty="0"/>
              <a:t>Brian Reid</a:t>
            </a:r>
          </a:p>
          <a:p>
            <a:r>
              <a:rPr lang="en-US" sz="953" dirty="0"/>
              <a:t>Patricia </a:t>
            </a:r>
            <a:r>
              <a:rPr lang="en-US" sz="953" dirty="0" err="1"/>
              <a:t>Gaulipeau</a:t>
            </a:r>
            <a:endParaRPr lang="en-US" sz="953" dirty="0"/>
          </a:p>
          <a:p>
            <a:r>
              <a:rPr lang="en-US" sz="953" dirty="0" err="1"/>
              <a:t>Xiaohong</a:t>
            </a:r>
            <a:r>
              <a:rPr lang="en-US" sz="953" dirty="0"/>
              <a:t> Li</a:t>
            </a:r>
          </a:p>
          <a:p>
            <a:r>
              <a:rPr lang="en-US" sz="953" dirty="0"/>
              <a:t>Thomas Paulson</a:t>
            </a:r>
          </a:p>
          <a:p>
            <a:r>
              <a:rPr lang="en-US" sz="953" dirty="0"/>
              <a:t>Lucia Smith</a:t>
            </a:r>
          </a:p>
          <a:p>
            <a:r>
              <a:rPr lang="en-US" sz="953" dirty="0"/>
              <a:t>Kenji Oman</a:t>
            </a:r>
          </a:p>
          <a:p>
            <a:r>
              <a:rPr lang="en-US" sz="953" dirty="0"/>
              <a:t>Carissa Sanchez</a:t>
            </a:r>
          </a:p>
          <a:p>
            <a:r>
              <a:rPr lang="en-US" sz="953" dirty="0"/>
              <a:t>Mary </a:t>
            </a:r>
            <a:r>
              <a:rPr lang="en-US" sz="953" dirty="0" err="1"/>
              <a:t>Kuhner</a:t>
            </a:r>
            <a:endParaRPr lang="en-US" sz="953" dirty="0"/>
          </a:p>
          <a:p>
            <a:endParaRPr lang="en-US" sz="953" dirty="0"/>
          </a:p>
          <a:p>
            <a:r>
              <a:rPr lang="en-US" sz="953" b="1" dirty="0"/>
              <a:t>And my PhD program</a:t>
            </a:r>
          </a:p>
          <a:p>
            <a:r>
              <a:rPr lang="en-US" sz="953" b="1" dirty="0"/>
              <a:t>Tri-I CBM</a:t>
            </a:r>
          </a:p>
          <a:p>
            <a:r>
              <a:rPr lang="en-US" sz="953" dirty="0"/>
              <a:t>Christina Leslie</a:t>
            </a:r>
          </a:p>
          <a:p>
            <a:r>
              <a:rPr lang="en-US" sz="953" dirty="0"/>
              <a:t>Ekta Khurana</a:t>
            </a:r>
          </a:p>
          <a:p>
            <a:r>
              <a:rPr lang="en-US" sz="953" dirty="0" err="1"/>
              <a:t>Haiyuan</a:t>
            </a:r>
            <a:r>
              <a:rPr lang="en-US" sz="953" dirty="0"/>
              <a:t> Yu</a:t>
            </a:r>
          </a:p>
          <a:p>
            <a:r>
              <a:rPr lang="en-US" sz="953" dirty="0"/>
              <a:t>Kathleen Pickering</a:t>
            </a:r>
          </a:p>
          <a:p>
            <a:r>
              <a:rPr lang="en-US" sz="953" dirty="0"/>
              <a:t>Margie Hinonangan-Mendoza</a:t>
            </a:r>
          </a:p>
        </p:txBody>
      </p:sp>
      <p:sp>
        <p:nvSpPr>
          <p:cNvPr id="9" name="TextBox 8">
            <a:extLst>
              <a:ext uri="{FF2B5EF4-FFF2-40B4-BE49-F238E27FC236}">
                <a16:creationId xmlns:a16="http://schemas.microsoft.com/office/drawing/2014/main" id="{6D94FCD9-734A-4C6D-B80B-16473AC72BDB}"/>
              </a:ext>
            </a:extLst>
          </p:cNvPr>
          <p:cNvSpPr txBox="1"/>
          <p:nvPr/>
        </p:nvSpPr>
        <p:spPr>
          <a:xfrm>
            <a:off x="2711534" y="1654183"/>
            <a:ext cx="3298701" cy="3025187"/>
          </a:xfrm>
          <a:prstGeom prst="rect">
            <a:avLst/>
          </a:prstGeom>
          <a:noFill/>
        </p:spPr>
        <p:txBody>
          <a:bodyPr wrap="square">
            <a:spAutoFit/>
          </a:bodyPr>
          <a:lstStyle/>
          <a:p>
            <a:r>
              <a:rPr lang="en-US" sz="953" b="1" dirty="0"/>
              <a:t>Englander Institute for Precision Medicine</a:t>
            </a:r>
          </a:p>
          <a:p>
            <a:r>
              <a:rPr lang="en-US" sz="953" b="1" dirty="0"/>
              <a:t>Department of Pathology &amp; Laboratory Medicine</a:t>
            </a:r>
          </a:p>
          <a:p>
            <a:r>
              <a:rPr lang="en-US" sz="953" b="1" dirty="0"/>
              <a:t>Weill Cornell Medicine</a:t>
            </a:r>
          </a:p>
          <a:p>
            <a:r>
              <a:rPr lang="en-US" sz="953" dirty="0"/>
              <a:t>Olivier </a:t>
            </a:r>
            <a:r>
              <a:rPr lang="en-US" sz="953" dirty="0" err="1"/>
              <a:t>Elemento</a:t>
            </a:r>
            <a:endParaRPr lang="en-US" sz="953" dirty="0"/>
          </a:p>
          <a:p>
            <a:r>
              <a:rPr lang="en-US" sz="953" dirty="0"/>
              <a:t>Juan Miguel Mosquera</a:t>
            </a:r>
          </a:p>
          <a:p>
            <a:r>
              <a:rPr lang="en-US" sz="953" dirty="0"/>
              <a:t>Andrea </a:t>
            </a:r>
            <a:r>
              <a:rPr lang="en-US" sz="953" dirty="0" err="1"/>
              <a:t>Sboner</a:t>
            </a:r>
            <a:endParaRPr lang="en-US" sz="953" dirty="0"/>
          </a:p>
          <a:p>
            <a:r>
              <a:rPr lang="en-US" sz="953" dirty="0"/>
              <a:t>David Wilkes</a:t>
            </a:r>
          </a:p>
          <a:p>
            <a:r>
              <a:rPr lang="en-US" sz="953" dirty="0"/>
              <a:t>Sarah Kudman</a:t>
            </a:r>
          </a:p>
          <a:p>
            <a:r>
              <a:rPr lang="en-US" sz="953" dirty="0"/>
              <a:t>Kenneth </a:t>
            </a:r>
            <a:r>
              <a:rPr lang="en-US" sz="953" dirty="0" err="1"/>
              <a:t>Eng</a:t>
            </a:r>
            <a:endParaRPr lang="en-US" sz="953" dirty="0"/>
          </a:p>
          <a:p>
            <a:r>
              <a:rPr lang="en-US" sz="953" dirty="0"/>
              <a:t>Michael </a:t>
            </a:r>
            <a:r>
              <a:rPr lang="en-US" sz="953" dirty="0" err="1"/>
              <a:t>Sigouros</a:t>
            </a:r>
            <a:endParaRPr lang="en-US" sz="953" dirty="0"/>
          </a:p>
          <a:p>
            <a:endParaRPr lang="en-US" sz="953" dirty="0"/>
          </a:p>
          <a:p>
            <a:r>
              <a:rPr lang="en-US" sz="953" b="1" dirty="0"/>
              <a:t>New York Genome Center</a:t>
            </a:r>
          </a:p>
          <a:p>
            <a:r>
              <a:rPr lang="en-US" sz="953" b="1" dirty="0"/>
              <a:t>Computational Biology Group</a:t>
            </a:r>
          </a:p>
          <a:p>
            <a:r>
              <a:rPr lang="en-US" sz="953" dirty="0"/>
              <a:t>Michael </a:t>
            </a:r>
            <a:r>
              <a:rPr lang="en-US" sz="953" dirty="0" err="1"/>
              <a:t>Zody</a:t>
            </a:r>
            <a:endParaRPr lang="en-US" sz="953" dirty="0"/>
          </a:p>
          <a:p>
            <a:r>
              <a:rPr lang="en-US" sz="953" dirty="0"/>
              <a:t>Nicholas Robine</a:t>
            </a:r>
          </a:p>
          <a:p>
            <a:r>
              <a:rPr lang="en-US" sz="953" dirty="0"/>
              <a:t>Kazimierz </a:t>
            </a:r>
            <a:r>
              <a:rPr lang="en-US" sz="953" dirty="0" err="1"/>
              <a:t>Wrzeszczynski</a:t>
            </a:r>
            <a:r>
              <a:rPr lang="en-US" sz="953" dirty="0"/>
              <a:t> (and </a:t>
            </a:r>
            <a:r>
              <a:rPr lang="en-US" sz="953" b="1" dirty="0"/>
              <a:t>Cancer Alliance</a:t>
            </a:r>
            <a:r>
              <a:rPr lang="en-US" sz="953" dirty="0"/>
              <a:t>)</a:t>
            </a:r>
          </a:p>
          <a:p>
            <a:r>
              <a:rPr lang="en-US" sz="953" dirty="0"/>
              <a:t>Jennifer Shelton</a:t>
            </a:r>
          </a:p>
          <a:p>
            <a:r>
              <a:rPr lang="en-US" sz="953" dirty="0"/>
              <a:t>Minita Shah</a:t>
            </a:r>
          </a:p>
          <a:p>
            <a:r>
              <a:rPr lang="en-US" sz="953" dirty="0"/>
              <a:t>William Hooper</a:t>
            </a:r>
          </a:p>
          <a:p>
            <a:r>
              <a:rPr lang="en-US" sz="953" dirty="0"/>
              <a:t>Kanika Arora</a:t>
            </a:r>
          </a:p>
        </p:txBody>
      </p:sp>
    </p:spTree>
    <p:extLst>
      <p:ext uri="{BB962C8B-B14F-4D97-AF65-F5344CB8AC3E}">
        <p14:creationId xmlns:p14="http://schemas.microsoft.com/office/powerpoint/2010/main" val="15541873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91E7DC-F4FB-4474-8CC8-D338C0119EC7}"/>
              </a:ext>
            </a:extLst>
          </p:cNvPr>
          <p:cNvSpPr/>
          <p:nvPr/>
        </p:nvSpPr>
        <p:spPr>
          <a:xfrm>
            <a:off x="1282477" y="638086"/>
            <a:ext cx="6579045"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Patterns of variant</a:t>
            </a:r>
          </a:p>
        </p:txBody>
      </p:sp>
      <p:sp>
        <p:nvSpPr>
          <p:cNvPr id="6" name="Rectangle 5">
            <a:extLst>
              <a:ext uri="{FF2B5EF4-FFF2-40B4-BE49-F238E27FC236}">
                <a16:creationId xmlns:a16="http://schemas.microsoft.com/office/drawing/2014/main" id="{039FAD7F-AF6F-4CFC-9E13-9BA77F8658B0}"/>
              </a:ext>
            </a:extLst>
          </p:cNvPr>
          <p:cNvSpPr/>
          <p:nvPr/>
        </p:nvSpPr>
        <p:spPr>
          <a:xfrm>
            <a:off x="1282476" y="5635139"/>
            <a:ext cx="6579045"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Mutagenesis pathway</a:t>
            </a:r>
          </a:p>
        </p:txBody>
      </p:sp>
      <p:sp>
        <p:nvSpPr>
          <p:cNvPr id="7" name="Arrow: Curved Right 6">
            <a:extLst>
              <a:ext uri="{FF2B5EF4-FFF2-40B4-BE49-F238E27FC236}">
                <a16:creationId xmlns:a16="http://schemas.microsoft.com/office/drawing/2014/main" id="{E4C85FCA-5060-4537-A689-0BA3BDD83EFE}"/>
              </a:ext>
            </a:extLst>
          </p:cNvPr>
          <p:cNvSpPr/>
          <p:nvPr/>
        </p:nvSpPr>
        <p:spPr>
          <a:xfrm>
            <a:off x="3039767" y="1499801"/>
            <a:ext cx="1458097" cy="3985054"/>
          </a:xfrm>
          <a:prstGeom prst="curvedRight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urved Right 7">
            <a:extLst>
              <a:ext uri="{FF2B5EF4-FFF2-40B4-BE49-F238E27FC236}">
                <a16:creationId xmlns:a16="http://schemas.microsoft.com/office/drawing/2014/main" id="{2D21CB4A-AFB2-439B-A7F6-6739408E1F1F}"/>
              </a:ext>
            </a:extLst>
          </p:cNvPr>
          <p:cNvSpPr/>
          <p:nvPr/>
        </p:nvSpPr>
        <p:spPr>
          <a:xfrm flipH="1" flipV="1">
            <a:off x="4652314" y="1499801"/>
            <a:ext cx="1458097" cy="3985054"/>
          </a:xfrm>
          <a:prstGeom prst="curvedRight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7536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CCC7-399F-4389-AC6F-9806DD32303F}"/>
              </a:ext>
            </a:extLst>
          </p:cNvPr>
          <p:cNvSpPr>
            <a:spLocks noGrp="1"/>
          </p:cNvSpPr>
          <p:nvPr>
            <p:ph type="title"/>
          </p:nvPr>
        </p:nvSpPr>
        <p:spPr/>
        <p:txBody>
          <a:bodyPr/>
          <a:lstStyle/>
          <a:p>
            <a:r>
              <a:rPr lang="en-US" dirty="0"/>
              <a:t>Patterns of somatic variants</a:t>
            </a:r>
          </a:p>
        </p:txBody>
      </p:sp>
      <p:pic>
        <p:nvPicPr>
          <p:cNvPr id="4" name="Content Placeholder 3">
            <a:extLst>
              <a:ext uri="{FF2B5EF4-FFF2-40B4-BE49-F238E27FC236}">
                <a16:creationId xmlns:a16="http://schemas.microsoft.com/office/drawing/2014/main" id="{604A05CE-13F7-4227-B948-CAC2F4B0330E}"/>
              </a:ext>
            </a:extLst>
          </p:cNvPr>
          <p:cNvPicPr>
            <a:picLocks noGrp="1" noChangeAspect="1"/>
          </p:cNvPicPr>
          <p:nvPr>
            <p:ph idx="1"/>
          </p:nvPr>
        </p:nvPicPr>
        <p:blipFill rotWithShape="1">
          <a:blip r:embed="rId3"/>
          <a:srcRect b="50355"/>
          <a:stretch/>
        </p:blipFill>
        <p:spPr>
          <a:xfrm>
            <a:off x="1908663" y="1690689"/>
            <a:ext cx="5326673" cy="4558773"/>
          </a:xfrm>
          <a:prstGeom prst="rect">
            <a:avLst/>
          </a:prstGeom>
        </p:spPr>
      </p:pic>
      <p:sp>
        <p:nvSpPr>
          <p:cNvPr id="5" name="TextBox 4">
            <a:extLst>
              <a:ext uri="{FF2B5EF4-FFF2-40B4-BE49-F238E27FC236}">
                <a16:creationId xmlns:a16="http://schemas.microsoft.com/office/drawing/2014/main" id="{98A74981-443C-4F26-B3EB-D04D5EFF0531}"/>
              </a:ext>
            </a:extLst>
          </p:cNvPr>
          <p:cNvSpPr txBox="1"/>
          <p:nvPr/>
        </p:nvSpPr>
        <p:spPr>
          <a:xfrm>
            <a:off x="5637912" y="6596390"/>
            <a:ext cx="3506088" cy="261610"/>
          </a:xfrm>
          <a:prstGeom prst="rect">
            <a:avLst/>
          </a:prstGeom>
          <a:noFill/>
        </p:spPr>
        <p:txBody>
          <a:bodyPr wrap="none" rtlCol="0">
            <a:spAutoFit/>
          </a:bodyPr>
          <a:lstStyle/>
          <a:p>
            <a:pPr algn="r"/>
            <a:r>
              <a:rPr lang="en-US" sz="1100" dirty="0"/>
              <a:t>Alexandrov, L. B. </a:t>
            </a:r>
            <a:r>
              <a:rPr lang="en-US" sz="1100" i="1" dirty="0"/>
              <a:t>et al</a:t>
            </a:r>
            <a:r>
              <a:rPr lang="en-US" sz="1100" dirty="0"/>
              <a:t>. </a:t>
            </a:r>
            <a:r>
              <a:rPr lang="en-US" sz="1100" i="1" dirty="0"/>
              <a:t>Nature</a:t>
            </a:r>
            <a:r>
              <a:rPr lang="en-US" sz="1100" dirty="0"/>
              <a:t> </a:t>
            </a:r>
            <a:r>
              <a:rPr lang="en-US" sz="1100" b="1" dirty="0"/>
              <a:t>578</a:t>
            </a:r>
            <a:r>
              <a:rPr lang="en-US" sz="1100" dirty="0"/>
              <a:t>, 94–101 (2020)</a:t>
            </a:r>
          </a:p>
        </p:txBody>
      </p:sp>
    </p:spTree>
    <p:extLst>
      <p:ext uri="{BB962C8B-B14F-4D97-AF65-F5344CB8AC3E}">
        <p14:creationId xmlns:p14="http://schemas.microsoft.com/office/powerpoint/2010/main" val="700287754"/>
      </p:ext>
    </p:extLst>
  </p:cSld>
  <p:clrMapOvr>
    <a:masterClrMapping/>
  </p:clrMapOvr>
</p:sld>
</file>

<file path=ppt/theme/theme1.xml><?xml version="1.0" encoding="utf-8"?>
<a:theme xmlns:a="http://schemas.openxmlformats.org/drawingml/2006/main" name="WCMC">
  <a:themeElements>
    <a:clrScheme name="WCMC">
      <a:dk1>
        <a:sysClr val="windowText" lastClr="000000"/>
      </a:dk1>
      <a:lt1>
        <a:sysClr val="window" lastClr="FFFFFF"/>
      </a:lt1>
      <a:dk2>
        <a:srgbClr val="757070"/>
      </a:dk2>
      <a:lt2>
        <a:srgbClr val="E7E6E6"/>
      </a:lt2>
      <a:accent1>
        <a:srgbClr val="B31B1B"/>
      </a:accent1>
      <a:accent2>
        <a:srgbClr val="CF4520"/>
      </a:accent2>
      <a:accent3>
        <a:srgbClr val="E87722"/>
      </a:accent3>
      <a:accent4>
        <a:srgbClr val="FFC72C"/>
      </a:accent4>
      <a:accent5>
        <a:srgbClr val="00B0F0"/>
      </a:accent5>
      <a:accent6>
        <a:srgbClr val="70AD47"/>
      </a:accent6>
      <a:hlink>
        <a:srgbClr val="0563C1"/>
      </a:hlink>
      <a:folHlink>
        <a:srgbClr val="C490AA"/>
      </a:folHlink>
    </a:clrScheme>
    <a:fontScheme name="WCMC">
      <a:majorFont>
        <a:latin typeface="1898 Sans Regular"/>
        <a:ea typeface="Microsoft YaHei"/>
        <a:cs typeface=""/>
      </a:majorFont>
      <a:minorFont>
        <a:latin typeface="1898 Sans Regular"/>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CMC" id="{A1839422-7FD3-4A58-9E67-CCF5A49299D2}" vid="{C3C7812B-37D8-4DA8-880D-EFCC840392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WCMC</Template>
  <TotalTime>0</TotalTime>
  <Words>2115</Words>
  <Application>Microsoft Office PowerPoint</Application>
  <PresentationFormat>On-screen Show (4:3)</PresentationFormat>
  <Paragraphs>270</Paragraphs>
  <Slides>71</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1898 Sans Regular</vt:lpstr>
      <vt:lpstr>Arial</vt:lpstr>
      <vt:lpstr>Calibri</vt:lpstr>
      <vt:lpstr>WCMC</vt:lpstr>
      <vt:lpstr>Xiaotong Yao’s PhD defense</vt:lpstr>
      <vt:lpstr>PowerPoint Presentation</vt:lpstr>
      <vt:lpstr>A genome graph paradigm for cancer genome structure</vt:lpstr>
      <vt:lpstr>Outline</vt:lpstr>
      <vt:lpstr>Genome instability is a hallmark of cancer</vt:lpstr>
      <vt:lpstr>Variants in a cancer genome result from mutagenesis, repair, and evolution </vt:lpstr>
      <vt:lpstr>Genomic sequencing enables profiling of variants</vt:lpstr>
      <vt:lpstr>PowerPoint Presentation</vt:lpstr>
      <vt:lpstr>Patterns of somatic variants</vt:lpstr>
      <vt:lpstr>Patterns of variants and precision oncology</vt:lpstr>
      <vt:lpstr>WGS detects SV as CNA and junction</vt:lpstr>
      <vt:lpstr>SVs in germline genomes are simpler</vt:lpstr>
      <vt:lpstr>SVs in cancer genomes are much more complex</vt:lpstr>
      <vt:lpstr>SV complexity complicates discovery</vt:lpstr>
      <vt:lpstr>PowerPoint Presentation</vt:lpstr>
      <vt:lpstr>Genome graph: ssDNA vertex, 3’-5’ phosphodiester bond</vt:lpstr>
      <vt:lpstr>Junction-balanced genome graphs can be inferred</vt:lpstr>
      <vt:lpstr>Junction balance Analysis (JaBbA)</vt:lpstr>
      <vt:lpstr>JaBbA accurately estimates junction copy number</vt:lpstr>
      <vt:lpstr>JaBbA incorporates the true junctions, places the true CN change points, and estimate accurate CN</vt:lpstr>
      <vt:lpstr>JaBbA: Higher fidelity + wider dynamic range</vt:lpstr>
      <vt:lpstr>Reconstructed HER2 amplicon by BFB</vt:lpstr>
      <vt:lpstr>Application programming interface for genome graphs</vt:lpstr>
      <vt:lpstr>Interactive visualization of genome graphs</vt:lpstr>
      <vt:lpstr>Conclusions</vt:lpstr>
      <vt:lpstr>PowerPoint Presentation</vt:lpstr>
      <vt:lpstr>Pan-cancer genome graphs define distinct classes of SVs</vt:lpstr>
      <vt:lpstr>Pyrgo - tower of tandem duplications Rigma – rift of simple deletions</vt:lpstr>
      <vt:lpstr>Clustering amplified subgraphs with high JCN</vt:lpstr>
      <vt:lpstr>Max(JCN), FBI (CN), N(elevated JCN) separates double minute, breakage-fusion-bridge, and tyfonas</vt:lpstr>
      <vt:lpstr>Tyfonas a distinct class of amplicon characterized by high elevat-JCN junction content, high FBI CN</vt:lpstr>
      <vt:lpstr>They enrich in different tumors</vt:lpstr>
      <vt:lpstr>They amplify different drivers</vt:lpstr>
      <vt:lpstr>Tyfonas has higher CN, is heavier, more complex, and more heterogeneous in JCN </vt:lpstr>
      <vt:lpstr>Tyfonas enrich in lipo- but not myosarcoma, acral-  but not cutaneous melanoma </vt:lpstr>
      <vt:lpstr>Tyfonas create the most fusion genes</vt:lpstr>
      <vt:lpstr>Define 13 classes of simple to complex SVs </vt:lpstr>
      <vt:lpstr>Clustering pan-cancer cohort based on SV</vt:lpstr>
      <vt:lpstr>BR cluster associated with TP53 LOF DDT cluster associated with BRCA1 germline LOF</vt:lpstr>
      <vt:lpstr>Several clusters associated with worse overall survival than QUIET</vt:lpstr>
      <vt:lpstr>Conclusions</vt:lpstr>
      <vt:lpstr>PowerPoint Presentation</vt:lpstr>
      <vt:lpstr>Telomere shortening causes genome instability</vt:lpstr>
      <vt:lpstr>PowerPoint Presentation</vt:lpstr>
      <vt:lpstr>Telomere crisis -&gt; chromothripsis (?)</vt:lpstr>
      <vt:lpstr>Telomere crisis -&gt; BFB (?)</vt:lpstr>
      <vt:lpstr>Telomere crisis -&gt; simple arm changes (?)</vt:lpstr>
      <vt:lpstr>What are the SV consequences of telomere crisis?</vt:lpstr>
      <vt:lpstr>Genome structures of existing post-crisis cell lines vary: some complex, some (surprisingly) quiet</vt:lpstr>
      <vt:lpstr>One instance of (early) BFB cycle (SW39)</vt:lpstr>
      <vt:lpstr>Complex amplicons hard to classify (BFT3B)</vt:lpstr>
      <vt:lpstr>An ideal in vitro model…</vt:lpstr>
      <vt:lpstr>iCRISPRa of telomerase in Rb/p21-deficient MRC5 fibroblasts</vt:lpstr>
      <vt:lpstr>Telomerase activity increase in +dox</vt:lpstr>
      <vt:lpstr>+dox group has overall shorter yet less critically short telomeres</vt:lpstr>
      <vt:lpstr>+dox group show reduced chromosome fusions</vt:lpstr>
      <vt:lpstr>+dox group show reduced DNA damage</vt:lpstr>
      <vt:lpstr>+dox group shows reduced micronuclei</vt:lpstr>
      <vt:lpstr>Screening for SVs with shallow WGS</vt:lpstr>
      <vt:lpstr>6 groups of CNAs emerge</vt:lpstr>
      <vt:lpstr>BFB-like cluster aggregated read depth</vt:lpstr>
      <vt:lpstr>SV evolution in chr12 genome graphs</vt:lpstr>
      <vt:lpstr>Convergent evolution on 12p resolved with deeper WGS</vt:lpstr>
      <vt:lpstr>Distinct loose ends point to independent resolving events</vt:lpstr>
      <vt:lpstr>Independent fusion to 21p concluded BFB cycles at different loci</vt:lpstr>
      <vt:lpstr>More evidence for fusion to chr21p to resolve BFB</vt:lpstr>
      <vt:lpstr>Phasing chr12 with respect to Y11 (arm loss)</vt:lpstr>
      <vt:lpstr>A single chr12p allele with short telomere triggers the events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Illuminating rearranged cancer genome structures through genome graphs</dc:title>
  <dc:creator>Xiaotong Yao</dc:creator>
  <cp:lastModifiedBy>Xiaotong Yao</cp:lastModifiedBy>
  <cp:revision>39</cp:revision>
  <dcterms:created xsi:type="dcterms:W3CDTF">2021-07-27T23:16:04Z</dcterms:created>
  <dcterms:modified xsi:type="dcterms:W3CDTF">2021-08-06T13:29:48Z</dcterms:modified>
</cp:coreProperties>
</file>